
<file path=[Content_Types].xml><?xml version="1.0" encoding="utf-8"?>
<Types xmlns="http://schemas.openxmlformats.org/package/2006/content-types">
  <Default Extension="xml" ContentType="application/xml"/>
  <Default Extension="svg" ContentType="image/svg+xml"/>
  <Default Extension="jpg" ContentType="image/jpeg"/>
  <Default Extension="tiff" ContentType="image/tiff"/>
  <Default Extension="jpeg" ContentType="image/jpeg"/>
  <Default Extension="rels" ContentType="application/vnd.openxmlformats-package.relationships+xml"/>
  <Default Extension="gif" ContentType="image/gif"/>
  <Default Extension="wav" ContentType="audio/x-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378" r:id="rId3"/>
    <p:sldId id="379" r:id="rId4"/>
    <p:sldId id="380" r:id="rId5"/>
    <p:sldId id="381" r:id="rId6"/>
    <p:sldId id="382" r:id="rId7"/>
    <p:sldId id="383" r:id="rId8"/>
    <p:sldId id="384" r:id="rId9"/>
    <p:sldId id="385" r:id="rId10"/>
    <p:sldId id="386" r:id="rId11"/>
    <p:sldId id="387" r:id="rId12"/>
    <p:sldId id="388" r:id="rId13"/>
    <p:sldId id="389" r:id="rId14"/>
    <p:sldId id="390" r:id="rId15"/>
    <p:sldId id="391" r:id="rId16"/>
    <p:sldId id="392" r:id="rId17"/>
    <p:sldId id="393" r:id="rId18"/>
    <p:sldId id="394" r:id="rId19"/>
    <p:sldId id="395" r:id="rId20"/>
    <p:sldId id="396" r:id="rId21"/>
    <p:sldId id="397" r:id="rId22"/>
    <p:sldId id="399" r:id="rId23"/>
    <p:sldId id="400" r:id="rId24"/>
    <p:sldId id="401" r:id="rId25"/>
    <p:sldId id="402" r:id="rId26"/>
    <p:sldId id="403" r:id="rId27"/>
    <p:sldId id="404" r:id="rId28"/>
    <p:sldId id="405" r:id="rId29"/>
    <p:sldId id="406" r:id="rId30"/>
    <p:sldId id="429" r:id="rId31"/>
    <p:sldId id="430" r:id="rId32"/>
    <p:sldId id="431" r:id="rId33"/>
    <p:sldId id="432" r:id="rId34"/>
    <p:sldId id="433" r:id="rId35"/>
    <p:sldId id="434" r:id="rId36"/>
    <p:sldId id="435" r:id="rId37"/>
    <p:sldId id="436" r:id="rId38"/>
    <p:sldId id="437" r:id="rId39"/>
    <p:sldId id="438" r:id="rId40"/>
    <p:sldId id="439" r:id="rId41"/>
    <p:sldId id="440" r:id="rId42"/>
    <p:sldId id="441" r:id="rId43"/>
    <p:sldId id="442" r:id="rId44"/>
    <p:sldId id="443" r:id="rId45"/>
    <p:sldId id="444" r:id="rId46"/>
    <p:sldId id="445" r:id="rId47"/>
    <p:sldId id="446" r:id="rId48"/>
    <p:sldId id="447" r:id="rId49"/>
    <p:sldId id="448" r:id="rId50"/>
    <p:sldId id="449" r:id="rId51"/>
    <p:sldId id="361" r:id="rId52"/>
    <p:sldId id="362" r:id="rId53"/>
    <p:sldId id="363" r:id="rId54"/>
    <p:sldId id="364" r:id="rId55"/>
    <p:sldId id="365" r:id="rId56"/>
    <p:sldId id="366" r:id="rId57"/>
    <p:sldId id="367" r:id="rId58"/>
    <p:sldId id="368" r:id="rId59"/>
    <p:sldId id="369" r:id="rId60"/>
    <p:sldId id="370" r:id="rId61"/>
    <p:sldId id="371" r:id="rId62"/>
    <p:sldId id="372" r:id="rId63"/>
    <p:sldId id="373" r:id="rId64"/>
    <p:sldId id="374" r:id="rId65"/>
    <p:sldId id="375" r:id="rId66"/>
    <p:sldId id="376" r:id="rId67"/>
    <p:sldId id="377" r:id="rId68"/>
    <p:sldId id="450" r:id="rId69"/>
    <p:sldId id="452" r:id="rId70"/>
    <p:sldId id="453" r:id="rId71"/>
    <p:sldId id="454" r:id="rId72"/>
    <p:sldId id="455" r:id="rId73"/>
    <p:sldId id="456" r:id="rId74"/>
    <p:sldId id="457" r:id="rId75"/>
    <p:sldId id="458" r:id="rId76"/>
    <p:sldId id="459" r:id="rId77"/>
    <p:sldId id="460" r:id="rId78"/>
    <p:sldId id="461" r:id="rId79"/>
    <p:sldId id="408" r:id="rId80"/>
    <p:sldId id="409" r:id="rId81"/>
    <p:sldId id="410" r:id="rId82"/>
    <p:sldId id="411" r:id="rId83"/>
    <p:sldId id="412" r:id="rId84"/>
    <p:sldId id="413" r:id="rId85"/>
    <p:sldId id="414" r:id="rId86"/>
    <p:sldId id="415" r:id="rId87"/>
    <p:sldId id="416" r:id="rId88"/>
    <p:sldId id="417" r:id="rId89"/>
    <p:sldId id="418" r:id="rId90"/>
    <p:sldId id="419" r:id="rId91"/>
    <p:sldId id="420" r:id="rId92"/>
    <p:sldId id="421" r:id="rId93"/>
    <p:sldId id="422" r:id="rId94"/>
    <p:sldId id="423" r:id="rId95"/>
    <p:sldId id="424" r:id="rId96"/>
    <p:sldId id="425" r:id="rId97"/>
    <p:sldId id="426" r:id="rId98"/>
    <p:sldId id="427" r:id="rId99"/>
    <p:sldId id="428" r:id="rId100"/>
    <p:sldId id="360"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5" autoAdjust="0"/>
    <p:restoredTop sz="94660"/>
  </p:normalViewPr>
  <p:slideViewPr>
    <p:cSldViewPr snapToGrid="0">
      <p:cViewPr varScale="1">
        <p:scale>
          <a:sx n="115" d="100"/>
          <a:sy n="115" d="100"/>
        </p:scale>
        <p:origin x="21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563E1F-3FC1-4879-9B40-0CF1AB117DC9}" type="doc">
      <dgm:prSet loTypeId="urn:microsoft.com/office/officeart/2005/8/layout/chevron1" loCatId="Inbox" qsTypeId="urn:microsoft.com/office/officeart/2005/8/quickstyle/simple1" qsCatId="simple" csTypeId="urn:microsoft.com/office/officeart/2005/8/colors/accent2_4" csCatId="accent2" phldr="1"/>
      <dgm:spPr/>
      <dgm:t>
        <a:bodyPr/>
        <a:lstStyle/>
        <a:p>
          <a:endParaRPr lang="en-US"/>
        </a:p>
      </dgm:t>
    </dgm:pt>
    <dgm:pt modelId="{E74D92EA-59F1-430C-B602-057B80928EC9}">
      <dgm:prSet/>
      <dgm:spPr/>
      <dgm:t>
        <a:bodyPr/>
        <a:lstStyle/>
        <a:p>
          <a:r>
            <a:rPr lang="en-US" dirty="0"/>
            <a:t>DATA GENERATION</a:t>
          </a:r>
        </a:p>
      </dgm:t>
    </dgm:pt>
    <dgm:pt modelId="{52A46846-AF68-410B-9662-029EAEFDFA55}" type="parTrans" cxnId="{010B821F-376A-4B03-94F7-2D74584FC88A}">
      <dgm:prSet/>
      <dgm:spPr/>
      <dgm:t>
        <a:bodyPr/>
        <a:lstStyle/>
        <a:p>
          <a:endParaRPr lang="en-US"/>
        </a:p>
      </dgm:t>
    </dgm:pt>
    <dgm:pt modelId="{3EEE1720-4D26-4D6D-9242-CE06F66CECDE}" type="sibTrans" cxnId="{010B821F-376A-4B03-94F7-2D74584FC88A}">
      <dgm:prSet/>
      <dgm:spPr/>
      <dgm:t>
        <a:bodyPr/>
        <a:lstStyle/>
        <a:p>
          <a:endParaRPr lang="en-US"/>
        </a:p>
      </dgm:t>
    </dgm:pt>
    <dgm:pt modelId="{50B24D05-9F12-401F-9F0C-2DA30D6B6113}">
      <dgm:prSet/>
      <dgm:spPr/>
      <dgm:t>
        <a:bodyPr/>
        <a:lstStyle/>
        <a:p>
          <a:r>
            <a:rPr lang="en-US" dirty="0"/>
            <a:t>TRAINING MODE</a:t>
          </a:r>
        </a:p>
      </dgm:t>
    </dgm:pt>
    <dgm:pt modelId="{65AB4F9A-D9FE-4635-A951-22E615186CAF}" type="parTrans" cxnId="{45CE22B8-B317-4907-BB70-7B7673E24CF0}">
      <dgm:prSet/>
      <dgm:spPr/>
      <dgm:t>
        <a:bodyPr/>
        <a:lstStyle/>
        <a:p>
          <a:endParaRPr lang="en-US"/>
        </a:p>
      </dgm:t>
    </dgm:pt>
    <dgm:pt modelId="{627499C8-AD41-419A-ACC5-AAA0F65CCE21}" type="sibTrans" cxnId="{45CE22B8-B317-4907-BB70-7B7673E24CF0}">
      <dgm:prSet/>
      <dgm:spPr/>
      <dgm:t>
        <a:bodyPr/>
        <a:lstStyle/>
        <a:p>
          <a:endParaRPr lang="en-US"/>
        </a:p>
      </dgm:t>
    </dgm:pt>
    <dgm:pt modelId="{A28A1DBA-51FD-458F-840C-7525C47BCA8E}">
      <dgm:prSet/>
      <dgm:spPr/>
      <dgm:t>
        <a:bodyPr/>
        <a:lstStyle/>
        <a:p>
          <a:r>
            <a:rPr lang="en-US"/>
            <a:t>TESTING MODE</a:t>
          </a:r>
        </a:p>
      </dgm:t>
    </dgm:pt>
    <dgm:pt modelId="{3526D3A1-2DF8-44AF-9D2E-A7A84DFE14FC}" type="parTrans" cxnId="{5FE01B9D-9542-45D0-A79E-0301ED011577}">
      <dgm:prSet/>
      <dgm:spPr/>
      <dgm:t>
        <a:bodyPr/>
        <a:lstStyle/>
        <a:p>
          <a:endParaRPr lang="en-US"/>
        </a:p>
      </dgm:t>
    </dgm:pt>
    <dgm:pt modelId="{C6A962EE-113D-4FA9-A787-1A117941777B}" type="sibTrans" cxnId="{5FE01B9D-9542-45D0-A79E-0301ED011577}">
      <dgm:prSet/>
      <dgm:spPr/>
      <dgm:t>
        <a:bodyPr/>
        <a:lstStyle/>
        <a:p>
          <a:endParaRPr lang="en-US"/>
        </a:p>
      </dgm:t>
    </dgm:pt>
    <dgm:pt modelId="{1FF48D3B-0283-405E-996D-BDFB212C64EF}">
      <dgm:prSet/>
      <dgm:spPr/>
      <dgm:t>
        <a:bodyPr/>
        <a:lstStyle/>
        <a:p>
          <a:r>
            <a:rPr lang="en-US" dirty="0"/>
            <a:t>DATA PREPROCESSING</a:t>
          </a:r>
        </a:p>
      </dgm:t>
    </dgm:pt>
    <dgm:pt modelId="{43098629-BD6E-4EA0-A7A1-341263CB8E19}" type="parTrans" cxnId="{A78B1AF9-FF92-4EFB-BD46-301D22AF1E1E}">
      <dgm:prSet/>
      <dgm:spPr/>
      <dgm:t>
        <a:bodyPr/>
        <a:lstStyle/>
        <a:p>
          <a:endParaRPr lang="en-US"/>
        </a:p>
      </dgm:t>
    </dgm:pt>
    <dgm:pt modelId="{D005B3D9-9543-4648-BD0D-6EC939188A27}" type="sibTrans" cxnId="{A78B1AF9-FF92-4EFB-BD46-301D22AF1E1E}">
      <dgm:prSet/>
      <dgm:spPr/>
      <dgm:t>
        <a:bodyPr/>
        <a:lstStyle/>
        <a:p>
          <a:endParaRPr lang="en-US"/>
        </a:p>
      </dgm:t>
    </dgm:pt>
    <dgm:pt modelId="{1A9D70E1-DC04-439E-964E-CDD3CD215D04}" type="pres">
      <dgm:prSet presAssocID="{06563E1F-3FC1-4879-9B40-0CF1AB117DC9}" presName="Name0" presStyleCnt="0">
        <dgm:presLayoutVars>
          <dgm:dir/>
          <dgm:animLvl val="lvl"/>
          <dgm:resizeHandles val="exact"/>
        </dgm:presLayoutVars>
      </dgm:prSet>
      <dgm:spPr/>
      <dgm:t>
        <a:bodyPr/>
        <a:lstStyle/>
        <a:p>
          <a:endParaRPr lang="en-US"/>
        </a:p>
      </dgm:t>
    </dgm:pt>
    <dgm:pt modelId="{FC51E3DA-BBDC-4061-BCC1-246C2838B70B}" type="pres">
      <dgm:prSet presAssocID="{E74D92EA-59F1-430C-B602-057B80928EC9}" presName="parTxOnly" presStyleLbl="node1" presStyleIdx="0" presStyleCnt="4">
        <dgm:presLayoutVars>
          <dgm:chMax val="0"/>
          <dgm:chPref val="0"/>
          <dgm:bulletEnabled val="1"/>
        </dgm:presLayoutVars>
      </dgm:prSet>
      <dgm:spPr/>
      <dgm:t>
        <a:bodyPr/>
        <a:lstStyle/>
        <a:p>
          <a:endParaRPr lang="en-US"/>
        </a:p>
      </dgm:t>
    </dgm:pt>
    <dgm:pt modelId="{BD879750-0597-4AAF-9152-C03AAD6E7721}" type="pres">
      <dgm:prSet presAssocID="{3EEE1720-4D26-4D6D-9242-CE06F66CECDE}" presName="parTxOnlySpace" presStyleCnt="0"/>
      <dgm:spPr/>
    </dgm:pt>
    <dgm:pt modelId="{802F8BE7-A619-4E63-9FE7-A90DFA395D33}" type="pres">
      <dgm:prSet presAssocID="{1FF48D3B-0283-405E-996D-BDFB212C64EF}" presName="parTxOnly" presStyleLbl="node1" presStyleIdx="1" presStyleCnt="4">
        <dgm:presLayoutVars>
          <dgm:chMax val="0"/>
          <dgm:chPref val="0"/>
          <dgm:bulletEnabled val="1"/>
        </dgm:presLayoutVars>
      </dgm:prSet>
      <dgm:spPr/>
      <dgm:t>
        <a:bodyPr/>
        <a:lstStyle/>
        <a:p>
          <a:endParaRPr lang="en-US"/>
        </a:p>
      </dgm:t>
    </dgm:pt>
    <dgm:pt modelId="{6D319FCF-53C3-417D-9B16-E145C4796137}" type="pres">
      <dgm:prSet presAssocID="{D005B3D9-9543-4648-BD0D-6EC939188A27}" presName="parTxOnlySpace" presStyleCnt="0"/>
      <dgm:spPr/>
    </dgm:pt>
    <dgm:pt modelId="{ECF3C66C-E0C6-4002-97D6-39EA5E44F26C}" type="pres">
      <dgm:prSet presAssocID="{50B24D05-9F12-401F-9F0C-2DA30D6B6113}" presName="parTxOnly" presStyleLbl="node1" presStyleIdx="2" presStyleCnt="4">
        <dgm:presLayoutVars>
          <dgm:chMax val="0"/>
          <dgm:chPref val="0"/>
          <dgm:bulletEnabled val="1"/>
        </dgm:presLayoutVars>
      </dgm:prSet>
      <dgm:spPr/>
      <dgm:t>
        <a:bodyPr/>
        <a:lstStyle/>
        <a:p>
          <a:endParaRPr lang="en-US"/>
        </a:p>
      </dgm:t>
    </dgm:pt>
    <dgm:pt modelId="{B23D4351-77B6-4CB2-BECC-B8673EDA768D}" type="pres">
      <dgm:prSet presAssocID="{627499C8-AD41-419A-ACC5-AAA0F65CCE21}" presName="parTxOnlySpace" presStyleCnt="0"/>
      <dgm:spPr/>
    </dgm:pt>
    <dgm:pt modelId="{AE0962C8-DF4B-423D-B7E6-96D54518CD2F}" type="pres">
      <dgm:prSet presAssocID="{A28A1DBA-51FD-458F-840C-7525C47BCA8E}" presName="parTxOnly" presStyleLbl="node1" presStyleIdx="3" presStyleCnt="4">
        <dgm:presLayoutVars>
          <dgm:chMax val="0"/>
          <dgm:chPref val="0"/>
          <dgm:bulletEnabled val="1"/>
        </dgm:presLayoutVars>
      </dgm:prSet>
      <dgm:spPr/>
      <dgm:t>
        <a:bodyPr/>
        <a:lstStyle/>
        <a:p>
          <a:endParaRPr lang="en-US"/>
        </a:p>
      </dgm:t>
    </dgm:pt>
  </dgm:ptLst>
  <dgm:cxnLst>
    <dgm:cxn modelId="{591B27B1-E37A-A64D-8E13-91A5967B7BB1}" type="presOf" srcId="{A28A1DBA-51FD-458F-840C-7525C47BCA8E}" destId="{AE0962C8-DF4B-423D-B7E6-96D54518CD2F}" srcOrd="0" destOrd="0" presId="urn:microsoft.com/office/officeart/2005/8/layout/chevron1"/>
    <dgm:cxn modelId="{A78B1AF9-FF92-4EFB-BD46-301D22AF1E1E}" srcId="{06563E1F-3FC1-4879-9B40-0CF1AB117DC9}" destId="{1FF48D3B-0283-405E-996D-BDFB212C64EF}" srcOrd="1" destOrd="0" parTransId="{43098629-BD6E-4EA0-A7A1-341263CB8E19}" sibTransId="{D005B3D9-9543-4648-BD0D-6EC939188A27}"/>
    <dgm:cxn modelId="{37802E1E-3A75-034E-9D52-A0C42AF2182F}" type="presOf" srcId="{E74D92EA-59F1-430C-B602-057B80928EC9}" destId="{FC51E3DA-BBDC-4061-BCC1-246C2838B70B}" srcOrd="0" destOrd="0" presId="urn:microsoft.com/office/officeart/2005/8/layout/chevron1"/>
    <dgm:cxn modelId="{5FE01B9D-9542-45D0-A79E-0301ED011577}" srcId="{06563E1F-3FC1-4879-9B40-0CF1AB117DC9}" destId="{A28A1DBA-51FD-458F-840C-7525C47BCA8E}" srcOrd="3" destOrd="0" parTransId="{3526D3A1-2DF8-44AF-9D2E-A7A84DFE14FC}" sibTransId="{C6A962EE-113D-4FA9-A787-1A117941777B}"/>
    <dgm:cxn modelId="{186FF23D-B342-6944-B9E0-CFF641397396}" type="presOf" srcId="{1FF48D3B-0283-405E-996D-BDFB212C64EF}" destId="{802F8BE7-A619-4E63-9FE7-A90DFA395D33}" srcOrd="0" destOrd="0" presId="urn:microsoft.com/office/officeart/2005/8/layout/chevron1"/>
    <dgm:cxn modelId="{45CE22B8-B317-4907-BB70-7B7673E24CF0}" srcId="{06563E1F-3FC1-4879-9B40-0CF1AB117DC9}" destId="{50B24D05-9F12-401F-9F0C-2DA30D6B6113}" srcOrd="2" destOrd="0" parTransId="{65AB4F9A-D9FE-4635-A951-22E615186CAF}" sibTransId="{627499C8-AD41-419A-ACC5-AAA0F65CCE21}"/>
    <dgm:cxn modelId="{010B821F-376A-4B03-94F7-2D74584FC88A}" srcId="{06563E1F-3FC1-4879-9B40-0CF1AB117DC9}" destId="{E74D92EA-59F1-430C-B602-057B80928EC9}" srcOrd="0" destOrd="0" parTransId="{52A46846-AF68-410B-9662-029EAEFDFA55}" sibTransId="{3EEE1720-4D26-4D6D-9242-CE06F66CECDE}"/>
    <dgm:cxn modelId="{BDC73869-8A06-994B-A1E3-322994CDD5A5}" type="presOf" srcId="{06563E1F-3FC1-4879-9B40-0CF1AB117DC9}" destId="{1A9D70E1-DC04-439E-964E-CDD3CD215D04}" srcOrd="0" destOrd="0" presId="urn:microsoft.com/office/officeart/2005/8/layout/chevron1"/>
    <dgm:cxn modelId="{DAFD4E8E-61AB-2349-ACD9-72BA7B945F84}" type="presOf" srcId="{50B24D05-9F12-401F-9F0C-2DA30D6B6113}" destId="{ECF3C66C-E0C6-4002-97D6-39EA5E44F26C}" srcOrd="0" destOrd="0" presId="urn:microsoft.com/office/officeart/2005/8/layout/chevron1"/>
    <dgm:cxn modelId="{148CABE9-0C90-2141-A126-F6CF3FEC0E2C}" type="presParOf" srcId="{1A9D70E1-DC04-439E-964E-CDD3CD215D04}" destId="{FC51E3DA-BBDC-4061-BCC1-246C2838B70B}" srcOrd="0" destOrd="0" presId="urn:microsoft.com/office/officeart/2005/8/layout/chevron1"/>
    <dgm:cxn modelId="{5B7F35D0-9E7C-3D4D-B810-2146D0144759}" type="presParOf" srcId="{1A9D70E1-DC04-439E-964E-CDD3CD215D04}" destId="{BD879750-0597-4AAF-9152-C03AAD6E7721}" srcOrd="1" destOrd="0" presId="urn:microsoft.com/office/officeart/2005/8/layout/chevron1"/>
    <dgm:cxn modelId="{0128BCC4-0008-0540-BE4E-E91F5BC0A4B9}" type="presParOf" srcId="{1A9D70E1-DC04-439E-964E-CDD3CD215D04}" destId="{802F8BE7-A619-4E63-9FE7-A90DFA395D33}" srcOrd="2" destOrd="0" presId="urn:microsoft.com/office/officeart/2005/8/layout/chevron1"/>
    <dgm:cxn modelId="{9252253F-06AE-7F40-AE39-E60D33739FE3}" type="presParOf" srcId="{1A9D70E1-DC04-439E-964E-CDD3CD215D04}" destId="{6D319FCF-53C3-417D-9B16-E145C4796137}" srcOrd="3" destOrd="0" presId="urn:microsoft.com/office/officeart/2005/8/layout/chevron1"/>
    <dgm:cxn modelId="{6A629219-DF22-294B-AB02-1FE426CE1238}" type="presParOf" srcId="{1A9D70E1-DC04-439E-964E-CDD3CD215D04}" destId="{ECF3C66C-E0C6-4002-97D6-39EA5E44F26C}" srcOrd="4" destOrd="0" presId="urn:microsoft.com/office/officeart/2005/8/layout/chevron1"/>
    <dgm:cxn modelId="{1314A571-BFAE-264B-AF0C-E1C2DEC5B08B}" type="presParOf" srcId="{1A9D70E1-DC04-439E-964E-CDD3CD215D04}" destId="{B23D4351-77B6-4CB2-BECC-B8673EDA768D}" srcOrd="5" destOrd="0" presId="urn:microsoft.com/office/officeart/2005/8/layout/chevron1"/>
    <dgm:cxn modelId="{7B06B8B7-1B00-8B4D-9C85-3F46B78AFFF3}" type="presParOf" srcId="{1A9D70E1-DC04-439E-964E-CDD3CD215D04}" destId="{AE0962C8-DF4B-423D-B7E6-96D54518CD2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A1963F-B482-463B-8442-155E8AA291DD}" type="doc">
      <dgm:prSet loTypeId="urn:microsoft.com/office/officeart/2005/8/layout/vProcess5" loCatId="process" qsTypeId="urn:microsoft.com/office/officeart/2005/8/quickstyle/simple4" qsCatId="simple" csTypeId="urn:microsoft.com/office/officeart/2005/8/colors/accent1_3" csCatId="accent1"/>
      <dgm:spPr/>
      <dgm:t>
        <a:bodyPr/>
        <a:lstStyle/>
        <a:p>
          <a:endParaRPr lang="en-US"/>
        </a:p>
      </dgm:t>
    </dgm:pt>
    <dgm:pt modelId="{751148BE-22B8-41AB-B71D-72881A635701}">
      <dgm:prSet/>
      <dgm:spPr/>
      <dgm:t>
        <a:bodyPr/>
        <a:lstStyle/>
        <a:p>
          <a:r>
            <a:rPr lang="en-US"/>
            <a:t>involves the generation of music by training the </a:t>
          </a:r>
          <a:r>
            <a:rPr lang="en-US" b="1"/>
            <a:t>Restricted Boltzmann Machine</a:t>
          </a:r>
          <a:r>
            <a:rPr lang="en-US"/>
            <a:t> model using RNN</a:t>
          </a:r>
        </a:p>
      </dgm:t>
    </dgm:pt>
    <dgm:pt modelId="{536488AC-1146-43EE-B7FC-3487AC1D971B}" type="parTrans" cxnId="{3D34CA10-2ADD-4382-812E-EA7211A5E029}">
      <dgm:prSet/>
      <dgm:spPr/>
      <dgm:t>
        <a:bodyPr/>
        <a:lstStyle/>
        <a:p>
          <a:endParaRPr lang="en-US"/>
        </a:p>
      </dgm:t>
    </dgm:pt>
    <dgm:pt modelId="{BF007023-515D-4115-88B5-CCE01E1F8BEB}" type="sibTrans" cxnId="{3D34CA10-2ADD-4382-812E-EA7211A5E029}">
      <dgm:prSet/>
      <dgm:spPr/>
      <dgm:t>
        <a:bodyPr/>
        <a:lstStyle/>
        <a:p>
          <a:endParaRPr lang="en-US"/>
        </a:p>
      </dgm:t>
    </dgm:pt>
    <dgm:pt modelId="{C00CD955-3F85-4645-9B2E-CB5B353650CF}">
      <dgm:prSet/>
      <dgm:spPr/>
      <dgm:t>
        <a:bodyPr/>
        <a:lstStyle/>
        <a:p>
          <a:r>
            <a:rPr lang="en-US"/>
            <a:t>Data is a set of homogeneous instrumental music to produce new music</a:t>
          </a:r>
        </a:p>
      </dgm:t>
    </dgm:pt>
    <dgm:pt modelId="{E5D55954-143B-46F5-8EF5-B7137D881A45}" type="parTrans" cxnId="{62F6FCCE-E8E8-4D09-A81D-168F331B2DDD}">
      <dgm:prSet/>
      <dgm:spPr/>
      <dgm:t>
        <a:bodyPr/>
        <a:lstStyle/>
        <a:p>
          <a:endParaRPr lang="en-US"/>
        </a:p>
      </dgm:t>
    </dgm:pt>
    <dgm:pt modelId="{63FB17F7-1555-4F8D-AC30-C499E01B4F75}" type="sibTrans" cxnId="{62F6FCCE-E8E8-4D09-A81D-168F331B2DDD}">
      <dgm:prSet/>
      <dgm:spPr/>
      <dgm:t>
        <a:bodyPr/>
        <a:lstStyle/>
        <a:p>
          <a:endParaRPr lang="en-US"/>
        </a:p>
      </dgm:t>
    </dgm:pt>
    <dgm:pt modelId="{57B1A08C-5FC6-4A91-B94B-35AAB1D0BFE7}">
      <dgm:prSet/>
      <dgm:spPr/>
      <dgm:t>
        <a:bodyPr/>
        <a:lstStyle/>
        <a:p>
          <a:r>
            <a:rPr lang="en-US"/>
            <a:t>The technique can give some appreciable results, but music is more complex than a series of strict rules</a:t>
          </a:r>
        </a:p>
      </dgm:t>
    </dgm:pt>
    <dgm:pt modelId="{F1FBBB75-3432-4BD9-9162-061963895E3A}" type="parTrans" cxnId="{B6CF08D5-754D-4499-A9EF-531C27F057E7}">
      <dgm:prSet/>
      <dgm:spPr/>
      <dgm:t>
        <a:bodyPr/>
        <a:lstStyle/>
        <a:p>
          <a:endParaRPr lang="en-US"/>
        </a:p>
      </dgm:t>
    </dgm:pt>
    <dgm:pt modelId="{72269A42-0720-4270-B034-F9D88C200E4C}" type="sibTrans" cxnId="{B6CF08D5-754D-4499-A9EF-531C27F057E7}">
      <dgm:prSet/>
      <dgm:spPr/>
      <dgm:t>
        <a:bodyPr/>
        <a:lstStyle/>
        <a:p>
          <a:endParaRPr lang="en-US"/>
        </a:p>
      </dgm:t>
    </dgm:pt>
    <dgm:pt modelId="{FD4EE4B1-50CB-4668-B299-E4709199EDAB}">
      <dgm:prSet/>
      <dgm:spPr/>
      <dgm:t>
        <a:bodyPr/>
        <a:lstStyle/>
        <a:p>
          <a:r>
            <a:rPr lang="en-US"/>
            <a:t>propose the use of a new machine learning model that has been specially designed to learn time sequence phenomenon </a:t>
          </a:r>
        </a:p>
      </dgm:t>
    </dgm:pt>
    <dgm:pt modelId="{068C9AD1-3C0B-47A8-8537-21C003FE6A22}" type="parTrans" cxnId="{3027D813-7363-4CDF-B000-E500E4670EA0}">
      <dgm:prSet/>
      <dgm:spPr/>
      <dgm:t>
        <a:bodyPr/>
        <a:lstStyle/>
        <a:p>
          <a:endParaRPr lang="en-US"/>
        </a:p>
      </dgm:t>
    </dgm:pt>
    <dgm:pt modelId="{6FCE0F3A-90DD-45D1-9846-EE6B4FE80CC2}" type="sibTrans" cxnId="{3027D813-7363-4CDF-B000-E500E4670EA0}">
      <dgm:prSet/>
      <dgm:spPr/>
      <dgm:t>
        <a:bodyPr/>
        <a:lstStyle/>
        <a:p>
          <a:endParaRPr lang="en-US"/>
        </a:p>
      </dgm:t>
    </dgm:pt>
    <dgm:pt modelId="{5B8D04CA-4D0A-6E45-AB06-522BF93C767D}" type="pres">
      <dgm:prSet presAssocID="{49A1963F-B482-463B-8442-155E8AA291DD}" presName="outerComposite" presStyleCnt="0">
        <dgm:presLayoutVars>
          <dgm:chMax val="5"/>
          <dgm:dir/>
          <dgm:resizeHandles val="exact"/>
        </dgm:presLayoutVars>
      </dgm:prSet>
      <dgm:spPr/>
      <dgm:t>
        <a:bodyPr/>
        <a:lstStyle/>
        <a:p>
          <a:endParaRPr lang="en-US"/>
        </a:p>
      </dgm:t>
    </dgm:pt>
    <dgm:pt modelId="{78C1401E-AC8D-4C49-825E-71932B8BDCA3}" type="pres">
      <dgm:prSet presAssocID="{49A1963F-B482-463B-8442-155E8AA291DD}" presName="dummyMaxCanvas" presStyleCnt="0">
        <dgm:presLayoutVars/>
      </dgm:prSet>
      <dgm:spPr/>
    </dgm:pt>
    <dgm:pt modelId="{CA8FE09F-F4CA-7C4D-AD41-A00751A8DD65}" type="pres">
      <dgm:prSet presAssocID="{49A1963F-B482-463B-8442-155E8AA291DD}" presName="FourNodes_1" presStyleLbl="node1" presStyleIdx="0" presStyleCnt="4">
        <dgm:presLayoutVars>
          <dgm:bulletEnabled val="1"/>
        </dgm:presLayoutVars>
      </dgm:prSet>
      <dgm:spPr/>
      <dgm:t>
        <a:bodyPr/>
        <a:lstStyle/>
        <a:p>
          <a:endParaRPr lang="en-US"/>
        </a:p>
      </dgm:t>
    </dgm:pt>
    <dgm:pt modelId="{518621BC-DE8B-5842-A7CF-04A9B54F7F70}" type="pres">
      <dgm:prSet presAssocID="{49A1963F-B482-463B-8442-155E8AA291DD}" presName="FourNodes_2" presStyleLbl="node1" presStyleIdx="1" presStyleCnt="4">
        <dgm:presLayoutVars>
          <dgm:bulletEnabled val="1"/>
        </dgm:presLayoutVars>
      </dgm:prSet>
      <dgm:spPr/>
      <dgm:t>
        <a:bodyPr/>
        <a:lstStyle/>
        <a:p>
          <a:endParaRPr lang="en-US"/>
        </a:p>
      </dgm:t>
    </dgm:pt>
    <dgm:pt modelId="{5454F158-DE5D-8D4D-8D6A-C8B2C290003D}" type="pres">
      <dgm:prSet presAssocID="{49A1963F-B482-463B-8442-155E8AA291DD}" presName="FourNodes_3" presStyleLbl="node1" presStyleIdx="2" presStyleCnt="4">
        <dgm:presLayoutVars>
          <dgm:bulletEnabled val="1"/>
        </dgm:presLayoutVars>
      </dgm:prSet>
      <dgm:spPr/>
      <dgm:t>
        <a:bodyPr/>
        <a:lstStyle/>
        <a:p>
          <a:endParaRPr lang="en-US"/>
        </a:p>
      </dgm:t>
    </dgm:pt>
    <dgm:pt modelId="{4827CCEB-D5B1-2449-861A-2A3F56B5CE8E}" type="pres">
      <dgm:prSet presAssocID="{49A1963F-B482-463B-8442-155E8AA291DD}" presName="FourNodes_4" presStyleLbl="node1" presStyleIdx="3" presStyleCnt="4">
        <dgm:presLayoutVars>
          <dgm:bulletEnabled val="1"/>
        </dgm:presLayoutVars>
      </dgm:prSet>
      <dgm:spPr/>
      <dgm:t>
        <a:bodyPr/>
        <a:lstStyle/>
        <a:p>
          <a:endParaRPr lang="en-US"/>
        </a:p>
      </dgm:t>
    </dgm:pt>
    <dgm:pt modelId="{57720793-D6FF-0C48-9468-2BA6DD9597C5}" type="pres">
      <dgm:prSet presAssocID="{49A1963F-B482-463B-8442-155E8AA291DD}" presName="FourConn_1-2" presStyleLbl="fgAccFollowNode1" presStyleIdx="0" presStyleCnt="3">
        <dgm:presLayoutVars>
          <dgm:bulletEnabled val="1"/>
        </dgm:presLayoutVars>
      </dgm:prSet>
      <dgm:spPr/>
      <dgm:t>
        <a:bodyPr/>
        <a:lstStyle/>
        <a:p>
          <a:endParaRPr lang="en-US"/>
        </a:p>
      </dgm:t>
    </dgm:pt>
    <dgm:pt modelId="{CF59AF90-A301-A844-8D48-0A8CF255C368}" type="pres">
      <dgm:prSet presAssocID="{49A1963F-B482-463B-8442-155E8AA291DD}" presName="FourConn_2-3" presStyleLbl="fgAccFollowNode1" presStyleIdx="1" presStyleCnt="3">
        <dgm:presLayoutVars>
          <dgm:bulletEnabled val="1"/>
        </dgm:presLayoutVars>
      </dgm:prSet>
      <dgm:spPr/>
      <dgm:t>
        <a:bodyPr/>
        <a:lstStyle/>
        <a:p>
          <a:endParaRPr lang="en-US"/>
        </a:p>
      </dgm:t>
    </dgm:pt>
    <dgm:pt modelId="{E0CCD3EB-90DF-BD4F-8A8D-A36FEBF666EC}" type="pres">
      <dgm:prSet presAssocID="{49A1963F-B482-463B-8442-155E8AA291DD}" presName="FourConn_3-4" presStyleLbl="fgAccFollowNode1" presStyleIdx="2" presStyleCnt="3">
        <dgm:presLayoutVars>
          <dgm:bulletEnabled val="1"/>
        </dgm:presLayoutVars>
      </dgm:prSet>
      <dgm:spPr/>
      <dgm:t>
        <a:bodyPr/>
        <a:lstStyle/>
        <a:p>
          <a:endParaRPr lang="en-US"/>
        </a:p>
      </dgm:t>
    </dgm:pt>
    <dgm:pt modelId="{1B3C5265-D5BE-A847-85A9-8A1EDB332614}" type="pres">
      <dgm:prSet presAssocID="{49A1963F-B482-463B-8442-155E8AA291DD}" presName="FourNodes_1_text" presStyleLbl="node1" presStyleIdx="3" presStyleCnt="4">
        <dgm:presLayoutVars>
          <dgm:bulletEnabled val="1"/>
        </dgm:presLayoutVars>
      </dgm:prSet>
      <dgm:spPr/>
      <dgm:t>
        <a:bodyPr/>
        <a:lstStyle/>
        <a:p>
          <a:endParaRPr lang="en-US"/>
        </a:p>
      </dgm:t>
    </dgm:pt>
    <dgm:pt modelId="{CA491D95-6288-7D45-8E17-0CD9D05E004F}" type="pres">
      <dgm:prSet presAssocID="{49A1963F-B482-463B-8442-155E8AA291DD}" presName="FourNodes_2_text" presStyleLbl="node1" presStyleIdx="3" presStyleCnt="4">
        <dgm:presLayoutVars>
          <dgm:bulletEnabled val="1"/>
        </dgm:presLayoutVars>
      </dgm:prSet>
      <dgm:spPr/>
      <dgm:t>
        <a:bodyPr/>
        <a:lstStyle/>
        <a:p>
          <a:endParaRPr lang="en-US"/>
        </a:p>
      </dgm:t>
    </dgm:pt>
    <dgm:pt modelId="{CF3CB967-8727-604C-B10E-E6D2315F334D}" type="pres">
      <dgm:prSet presAssocID="{49A1963F-B482-463B-8442-155E8AA291DD}" presName="FourNodes_3_text" presStyleLbl="node1" presStyleIdx="3" presStyleCnt="4">
        <dgm:presLayoutVars>
          <dgm:bulletEnabled val="1"/>
        </dgm:presLayoutVars>
      </dgm:prSet>
      <dgm:spPr/>
      <dgm:t>
        <a:bodyPr/>
        <a:lstStyle/>
        <a:p>
          <a:endParaRPr lang="en-US"/>
        </a:p>
      </dgm:t>
    </dgm:pt>
    <dgm:pt modelId="{0EF7DDF0-ECA6-3C46-A61C-79348B44F07C}" type="pres">
      <dgm:prSet presAssocID="{49A1963F-B482-463B-8442-155E8AA291DD}" presName="FourNodes_4_text" presStyleLbl="node1" presStyleIdx="3" presStyleCnt="4">
        <dgm:presLayoutVars>
          <dgm:bulletEnabled val="1"/>
        </dgm:presLayoutVars>
      </dgm:prSet>
      <dgm:spPr/>
      <dgm:t>
        <a:bodyPr/>
        <a:lstStyle/>
        <a:p>
          <a:endParaRPr lang="en-US"/>
        </a:p>
      </dgm:t>
    </dgm:pt>
  </dgm:ptLst>
  <dgm:cxnLst>
    <dgm:cxn modelId="{C1A9B093-B71B-6047-8B22-825D6AB04D87}" type="presOf" srcId="{751148BE-22B8-41AB-B71D-72881A635701}" destId="{CA8FE09F-F4CA-7C4D-AD41-A00751A8DD65}" srcOrd="0" destOrd="0" presId="urn:microsoft.com/office/officeart/2005/8/layout/vProcess5"/>
    <dgm:cxn modelId="{3027D813-7363-4CDF-B000-E500E4670EA0}" srcId="{49A1963F-B482-463B-8442-155E8AA291DD}" destId="{FD4EE4B1-50CB-4668-B299-E4709199EDAB}" srcOrd="3" destOrd="0" parTransId="{068C9AD1-3C0B-47A8-8537-21C003FE6A22}" sibTransId="{6FCE0F3A-90DD-45D1-9846-EE6B4FE80CC2}"/>
    <dgm:cxn modelId="{52928A09-1FAC-A843-A8F1-33D064F011FA}" type="presOf" srcId="{57B1A08C-5FC6-4A91-B94B-35AAB1D0BFE7}" destId="{CF3CB967-8727-604C-B10E-E6D2315F334D}" srcOrd="1" destOrd="0" presId="urn:microsoft.com/office/officeart/2005/8/layout/vProcess5"/>
    <dgm:cxn modelId="{BC11E188-F2C2-F945-B0E5-F880D465C303}" type="presOf" srcId="{C00CD955-3F85-4645-9B2E-CB5B353650CF}" destId="{518621BC-DE8B-5842-A7CF-04A9B54F7F70}" srcOrd="0" destOrd="0" presId="urn:microsoft.com/office/officeart/2005/8/layout/vProcess5"/>
    <dgm:cxn modelId="{A66BC43E-2564-AA42-BA5D-AB2E9CC84B2C}" type="presOf" srcId="{72269A42-0720-4270-B034-F9D88C200E4C}" destId="{E0CCD3EB-90DF-BD4F-8A8D-A36FEBF666EC}" srcOrd="0" destOrd="0" presId="urn:microsoft.com/office/officeart/2005/8/layout/vProcess5"/>
    <dgm:cxn modelId="{248291CC-C67F-C342-ACA8-2BD5F065DFE6}" type="presOf" srcId="{FD4EE4B1-50CB-4668-B299-E4709199EDAB}" destId="{4827CCEB-D5B1-2449-861A-2A3F56B5CE8E}" srcOrd="0" destOrd="0" presId="urn:microsoft.com/office/officeart/2005/8/layout/vProcess5"/>
    <dgm:cxn modelId="{3D34CA10-2ADD-4382-812E-EA7211A5E029}" srcId="{49A1963F-B482-463B-8442-155E8AA291DD}" destId="{751148BE-22B8-41AB-B71D-72881A635701}" srcOrd="0" destOrd="0" parTransId="{536488AC-1146-43EE-B7FC-3487AC1D971B}" sibTransId="{BF007023-515D-4115-88B5-CCE01E1F8BEB}"/>
    <dgm:cxn modelId="{CB09B8AC-DD4E-C642-A4C2-E019A887FBA7}" type="presOf" srcId="{49A1963F-B482-463B-8442-155E8AA291DD}" destId="{5B8D04CA-4D0A-6E45-AB06-522BF93C767D}" srcOrd="0" destOrd="0" presId="urn:microsoft.com/office/officeart/2005/8/layout/vProcess5"/>
    <dgm:cxn modelId="{00B717CB-2DBA-AD4F-8447-78D9560FAB9B}" type="presOf" srcId="{63FB17F7-1555-4F8D-AC30-C499E01B4F75}" destId="{CF59AF90-A301-A844-8D48-0A8CF255C368}" srcOrd="0" destOrd="0" presId="urn:microsoft.com/office/officeart/2005/8/layout/vProcess5"/>
    <dgm:cxn modelId="{A3CAE8AD-7F84-664A-BC78-47FF2311D0F6}" type="presOf" srcId="{751148BE-22B8-41AB-B71D-72881A635701}" destId="{1B3C5265-D5BE-A847-85A9-8A1EDB332614}" srcOrd="1" destOrd="0" presId="urn:microsoft.com/office/officeart/2005/8/layout/vProcess5"/>
    <dgm:cxn modelId="{62F6FCCE-E8E8-4D09-A81D-168F331B2DDD}" srcId="{49A1963F-B482-463B-8442-155E8AA291DD}" destId="{C00CD955-3F85-4645-9B2E-CB5B353650CF}" srcOrd="1" destOrd="0" parTransId="{E5D55954-143B-46F5-8EF5-B7137D881A45}" sibTransId="{63FB17F7-1555-4F8D-AC30-C499E01B4F75}"/>
    <dgm:cxn modelId="{1FE1F98D-9884-F14C-86C3-351FA361479D}" type="presOf" srcId="{57B1A08C-5FC6-4A91-B94B-35AAB1D0BFE7}" destId="{5454F158-DE5D-8D4D-8D6A-C8B2C290003D}" srcOrd="0" destOrd="0" presId="urn:microsoft.com/office/officeart/2005/8/layout/vProcess5"/>
    <dgm:cxn modelId="{71132780-30CF-614E-950E-8862429D54E1}" type="presOf" srcId="{C00CD955-3F85-4645-9B2E-CB5B353650CF}" destId="{CA491D95-6288-7D45-8E17-0CD9D05E004F}" srcOrd="1" destOrd="0" presId="urn:microsoft.com/office/officeart/2005/8/layout/vProcess5"/>
    <dgm:cxn modelId="{E93CE360-14C3-644A-8860-7F983D43E46F}" type="presOf" srcId="{BF007023-515D-4115-88B5-CCE01E1F8BEB}" destId="{57720793-D6FF-0C48-9468-2BA6DD9597C5}" srcOrd="0" destOrd="0" presId="urn:microsoft.com/office/officeart/2005/8/layout/vProcess5"/>
    <dgm:cxn modelId="{767388C2-A071-6B40-B240-6390A8B41594}" type="presOf" srcId="{FD4EE4B1-50CB-4668-B299-E4709199EDAB}" destId="{0EF7DDF0-ECA6-3C46-A61C-79348B44F07C}" srcOrd="1" destOrd="0" presId="urn:microsoft.com/office/officeart/2005/8/layout/vProcess5"/>
    <dgm:cxn modelId="{B6CF08D5-754D-4499-A9EF-531C27F057E7}" srcId="{49A1963F-B482-463B-8442-155E8AA291DD}" destId="{57B1A08C-5FC6-4A91-B94B-35AAB1D0BFE7}" srcOrd="2" destOrd="0" parTransId="{F1FBBB75-3432-4BD9-9162-061963895E3A}" sibTransId="{72269A42-0720-4270-B034-F9D88C200E4C}"/>
    <dgm:cxn modelId="{1146654E-0742-FA4C-B7B5-66F2388FEBCC}" type="presParOf" srcId="{5B8D04CA-4D0A-6E45-AB06-522BF93C767D}" destId="{78C1401E-AC8D-4C49-825E-71932B8BDCA3}" srcOrd="0" destOrd="0" presId="urn:microsoft.com/office/officeart/2005/8/layout/vProcess5"/>
    <dgm:cxn modelId="{64676668-8FB8-B34B-AA25-61F7E9D27D47}" type="presParOf" srcId="{5B8D04CA-4D0A-6E45-AB06-522BF93C767D}" destId="{CA8FE09F-F4CA-7C4D-AD41-A00751A8DD65}" srcOrd="1" destOrd="0" presId="urn:microsoft.com/office/officeart/2005/8/layout/vProcess5"/>
    <dgm:cxn modelId="{48C76AE1-39AF-CF45-A631-51E11D530265}" type="presParOf" srcId="{5B8D04CA-4D0A-6E45-AB06-522BF93C767D}" destId="{518621BC-DE8B-5842-A7CF-04A9B54F7F70}" srcOrd="2" destOrd="0" presId="urn:microsoft.com/office/officeart/2005/8/layout/vProcess5"/>
    <dgm:cxn modelId="{CA124768-E5F8-A54D-9EF1-3CACA1A0BFC5}" type="presParOf" srcId="{5B8D04CA-4D0A-6E45-AB06-522BF93C767D}" destId="{5454F158-DE5D-8D4D-8D6A-C8B2C290003D}" srcOrd="3" destOrd="0" presId="urn:microsoft.com/office/officeart/2005/8/layout/vProcess5"/>
    <dgm:cxn modelId="{B2CFBA7F-A35B-F44B-A0D1-B8B12F2AFC05}" type="presParOf" srcId="{5B8D04CA-4D0A-6E45-AB06-522BF93C767D}" destId="{4827CCEB-D5B1-2449-861A-2A3F56B5CE8E}" srcOrd="4" destOrd="0" presId="urn:microsoft.com/office/officeart/2005/8/layout/vProcess5"/>
    <dgm:cxn modelId="{AE0DEE0C-B1EF-CA46-9EC1-8551F7E70DB5}" type="presParOf" srcId="{5B8D04CA-4D0A-6E45-AB06-522BF93C767D}" destId="{57720793-D6FF-0C48-9468-2BA6DD9597C5}" srcOrd="5" destOrd="0" presId="urn:microsoft.com/office/officeart/2005/8/layout/vProcess5"/>
    <dgm:cxn modelId="{97C49EA8-03DD-9143-8B67-44B1F7CF8651}" type="presParOf" srcId="{5B8D04CA-4D0A-6E45-AB06-522BF93C767D}" destId="{CF59AF90-A301-A844-8D48-0A8CF255C368}" srcOrd="6" destOrd="0" presId="urn:microsoft.com/office/officeart/2005/8/layout/vProcess5"/>
    <dgm:cxn modelId="{15C26395-AFA8-4B48-B2F0-4E5A20684CE9}" type="presParOf" srcId="{5B8D04CA-4D0A-6E45-AB06-522BF93C767D}" destId="{E0CCD3EB-90DF-BD4F-8A8D-A36FEBF666EC}" srcOrd="7" destOrd="0" presId="urn:microsoft.com/office/officeart/2005/8/layout/vProcess5"/>
    <dgm:cxn modelId="{ABC46ADD-49C8-EA47-9132-CD2163278E54}" type="presParOf" srcId="{5B8D04CA-4D0A-6E45-AB06-522BF93C767D}" destId="{1B3C5265-D5BE-A847-85A9-8A1EDB332614}" srcOrd="8" destOrd="0" presId="urn:microsoft.com/office/officeart/2005/8/layout/vProcess5"/>
    <dgm:cxn modelId="{C0858B1A-2ACA-DE47-8296-9ED2B0F3A284}" type="presParOf" srcId="{5B8D04CA-4D0A-6E45-AB06-522BF93C767D}" destId="{CA491D95-6288-7D45-8E17-0CD9D05E004F}" srcOrd="9" destOrd="0" presId="urn:microsoft.com/office/officeart/2005/8/layout/vProcess5"/>
    <dgm:cxn modelId="{5BC566F3-7CAE-9342-A994-7CDF9E8DF158}" type="presParOf" srcId="{5B8D04CA-4D0A-6E45-AB06-522BF93C767D}" destId="{CF3CB967-8727-604C-B10E-E6D2315F334D}" srcOrd="10" destOrd="0" presId="urn:microsoft.com/office/officeart/2005/8/layout/vProcess5"/>
    <dgm:cxn modelId="{56704D3D-E692-0A41-89EC-72548C4F0897}" type="presParOf" srcId="{5B8D04CA-4D0A-6E45-AB06-522BF93C767D}" destId="{0EF7DDF0-ECA6-3C46-A61C-79348B44F07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96B60C-F910-493D-A7EA-A7197A6EFA57}" type="doc">
      <dgm:prSet loTypeId="urn:microsoft.com/office/officeart/2008/layout/LinedList" loCatId="list" qsTypeId="urn:microsoft.com/office/officeart/2005/8/quickstyle/simple3" qsCatId="simple" csTypeId="urn:microsoft.com/office/officeart/2005/8/colors/colorful4" csCatId="colorful"/>
      <dgm:spPr/>
      <dgm:t>
        <a:bodyPr/>
        <a:lstStyle/>
        <a:p>
          <a:endParaRPr lang="en-US"/>
        </a:p>
      </dgm:t>
    </dgm:pt>
    <dgm:pt modelId="{F0AF394F-88AF-4FDA-8E9F-FE2DB8C0CB42}">
      <dgm:prSet/>
      <dgm:spPr/>
      <dgm:t>
        <a:bodyPr/>
        <a:lstStyle/>
        <a:p>
          <a:r>
            <a:rPr lang="en-US"/>
            <a:t>Directly or indirectly, we are always in contact with audio </a:t>
          </a:r>
        </a:p>
      </dgm:t>
    </dgm:pt>
    <dgm:pt modelId="{C0D3F178-B381-4F51-9445-14B2C223175E}" type="parTrans" cxnId="{4B9FEC0F-FC62-496A-9FDE-E864D8FD281F}">
      <dgm:prSet/>
      <dgm:spPr/>
      <dgm:t>
        <a:bodyPr/>
        <a:lstStyle/>
        <a:p>
          <a:endParaRPr lang="en-US"/>
        </a:p>
      </dgm:t>
    </dgm:pt>
    <dgm:pt modelId="{FE16A821-42FA-4C37-9E97-9BE037462B8A}" type="sibTrans" cxnId="{4B9FEC0F-FC62-496A-9FDE-E864D8FD281F}">
      <dgm:prSet/>
      <dgm:spPr/>
      <dgm:t>
        <a:bodyPr/>
        <a:lstStyle/>
        <a:p>
          <a:endParaRPr lang="en-US"/>
        </a:p>
      </dgm:t>
    </dgm:pt>
    <dgm:pt modelId="{459AE096-4B42-4F7B-AF9A-6378D507AE8E}">
      <dgm:prSet/>
      <dgm:spPr/>
      <dgm:t>
        <a:bodyPr/>
        <a:lstStyle/>
        <a:p>
          <a:r>
            <a:rPr lang="en-US"/>
            <a:t>simple example can be your conversations with people which you do daily</a:t>
          </a:r>
        </a:p>
      </dgm:t>
    </dgm:pt>
    <dgm:pt modelId="{379A19EF-3AD7-456F-A495-411641EDC178}" type="parTrans" cxnId="{F33A4700-8247-43D1-B022-931426B0FCAA}">
      <dgm:prSet/>
      <dgm:spPr/>
      <dgm:t>
        <a:bodyPr/>
        <a:lstStyle/>
        <a:p>
          <a:endParaRPr lang="en-US"/>
        </a:p>
      </dgm:t>
    </dgm:pt>
    <dgm:pt modelId="{D9910267-A6B0-4ED5-8FC3-FC3E4A8CC43E}" type="sibTrans" cxnId="{F33A4700-8247-43D1-B022-931426B0FCAA}">
      <dgm:prSet/>
      <dgm:spPr/>
      <dgm:t>
        <a:bodyPr/>
        <a:lstStyle/>
        <a:p>
          <a:endParaRPr lang="en-US"/>
        </a:p>
      </dgm:t>
    </dgm:pt>
    <dgm:pt modelId="{DF598FF3-91FA-4ACB-9717-0BE77A08D4D9}">
      <dgm:prSet/>
      <dgm:spPr/>
      <dgm:t>
        <a:bodyPr/>
        <a:lstStyle/>
        <a:p>
          <a:r>
            <a:rPr lang="en-US"/>
            <a:t>So, can you somehow catch this audio floating all around you to do something constructive?</a:t>
          </a:r>
        </a:p>
      </dgm:t>
    </dgm:pt>
    <dgm:pt modelId="{BE6638A8-156F-494A-9C97-71952876C1B1}" type="parTrans" cxnId="{D0ED0258-A0A8-4CD7-BE71-F449961CE4AC}">
      <dgm:prSet/>
      <dgm:spPr/>
      <dgm:t>
        <a:bodyPr/>
        <a:lstStyle/>
        <a:p>
          <a:endParaRPr lang="en-US"/>
        </a:p>
      </dgm:t>
    </dgm:pt>
    <dgm:pt modelId="{3A74490F-DA62-4FBE-9AE5-FF51771AB8B0}" type="sibTrans" cxnId="{D0ED0258-A0A8-4CD7-BE71-F449961CE4AC}">
      <dgm:prSet/>
      <dgm:spPr/>
      <dgm:t>
        <a:bodyPr/>
        <a:lstStyle/>
        <a:p>
          <a:endParaRPr lang="en-US"/>
        </a:p>
      </dgm:t>
    </dgm:pt>
    <dgm:pt modelId="{0A8A587B-F4E6-47B5-AE89-368FDC558F0A}">
      <dgm:prSet/>
      <dgm:spPr/>
      <dgm:t>
        <a:bodyPr/>
        <a:lstStyle/>
        <a:p>
          <a:r>
            <a:rPr lang="en-US"/>
            <a:t>Yes, of course! There are devices built which help you catch these sounds and represent it in computer readable format. </a:t>
          </a:r>
        </a:p>
      </dgm:t>
    </dgm:pt>
    <dgm:pt modelId="{C0A6F17B-BB95-486C-922D-55B514FBBDBE}" type="parTrans" cxnId="{BF9884A3-8257-4E41-AE95-EE5F2B16A351}">
      <dgm:prSet/>
      <dgm:spPr/>
      <dgm:t>
        <a:bodyPr/>
        <a:lstStyle/>
        <a:p>
          <a:endParaRPr lang="en-US"/>
        </a:p>
      </dgm:t>
    </dgm:pt>
    <dgm:pt modelId="{2A494D9A-B4C3-4B7E-A8D6-8D70A80EC037}" type="sibTrans" cxnId="{BF9884A3-8257-4E41-AE95-EE5F2B16A351}">
      <dgm:prSet/>
      <dgm:spPr/>
      <dgm:t>
        <a:bodyPr/>
        <a:lstStyle/>
        <a:p>
          <a:endParaRPr lang="en-US"/>
        </a:p>
      </dgm:t>
    </dgm:pt>
    <dgm:pt modelId="{D1D8D4CB-2C9B-466E-81BC-029EEFA9C952}">
      <dgm:prSet/>
      <dgm:spPr/>
      <dgm:t>
        <a:bodyPr/>
        <a:lstStyle/>
        <a:p>
          <a:r>
            <a:rPr lang="en-US"/>
            <a:t>Examples of these formats are wav, mp3, wma, midi </a:t>
          </a:r>
        </a:p>
      </dgm:t>
    </dgm:pt>
    <dgm:pt modelId="{174D1CED-D1D3-4FD1-A17D-B02BB96FD95E}" type="parTrans" cxnId="{F68C2E8A-0A42-4C48-9006-8231096CEA1C}">
      <dgm:prSet/>
      <dgm:spPr/>
      <dgm:t>
        <a:bodyPr/>
        <a:lstStyle/>
        <a:p>
          <a:endParaRPr lang="en-US"/>
        </a:p>
      </dgm:t>
    </dgm:pt>
    <dgm:pt modelId="{8E111A88-865B-4EB7-AE2D-95B228D3B810}" type="sibTrans" cxnId="{F68C2E8A-0A42-4C48-9006-8231096CEA1C}">
      <dgm:prSet/>
      <dgm:spPr/>
      <dgm:t>
        <a:bodyPr/>
        <a:lstStyle/>
        <a:p>
          <a:endParaRPr lang="en-US"/>
        </a:p>
      </dgm:t>
    </dgm:pt>
    <dgm:pt modelId="{9A71E167-D19E-F64B-AD3F-67AB867C2994}" type="pres">
      <dgm:prSet presAssocID="{9696B60C-F910-493D-A7EA-A7197A6EFA57}" presName="vert0" presStyleCnt="0">
        <dgm:presLayoutVars>
          <dgm:dir/>
          <dgm:animOne val="branch"/>
          <dgm:animLvl val="lvl"/>
        </dgm:presLayoutVars>
      </dgm:prSet>
      <dgm:spPr/>
      <dgm:t>
        <a:bodyPr/>
        <a:lstStyle/>
        <a:p>
          <a:endParaRPr lang="en-US"/>
        </a:p>
      </dgm:t>
    </dgm:pt>
    <dgm:pt modelId="{96CE231C-DC4D-7F42-B44B-CADFBF3FAC84}" type="pres">
      <dgm:prSet presAssocID="{F0AF394F-88AF-4FDA-8E9F-FE2DB8C0CB42}" presName="thickLine" presStyleLbl="alignNode1" presStyleIdx="0" presStyleCnt="5"/>
      <dgm:spPr/>
    </dgm:pt>
    <dgm:pt modelId="{CB2390FD-DFB3-914E-AD65-EF21100486CD}" type="pres">
      <dgm:prSet presAssocID="{F0AF394F-88AF-4FDA-8E9F-FE2DB8C0CB42}" presName="horz1" presStyleCnt="0"/>
      <dgm:spPr/>
    </dgm:pt>
    <dgm:pt modelId="{A0690EA0-B000-2940-8FCD-76F332CBE848}" type="pres">
      <dgm:prSet presAssocID="{F0AF394F-88AF-4FDA-8E9F-FE2DB8C0CB42}" presName="tx1" presStyleLbl="revTx" presStyleIdx="0" presStyleCnt="5"/>
      <dgm:spPr/>
      <dgm:t>
        <a:bodyPr/>
        <a:lstStyle/>
        <a:p>
          <a:endParaRPr lang="en-US"/>
        </a:p>
      </dgm:t>
    </dgm:pt>
    <dgm:pt modelId="{196D6C8A-EC45-4E43-BFA7-7E9DE8D3F5C1}" type="pres">
      <dgm:prSet presAssocID="{F0AF394F-88AF-4FDA-8E9F-FE2DB8C0CB42}" presName="vert1" presStyleCnt="0"/>
      <dgm:spPr/>
    </dgm:pt>
    <dgm:pt modelId="{29A7BA56-2355-5444-96BD-A29D187230D1}" type="pres">
      <dgm:prSet presAssocID="{459AE096-4B42-4F7B-AF9A-6378D507AE8E}" presName="thickLine" presStyleLbl="alignNode1" presStyleIdx="1" presStyleCnt="5"/>
      <dgm:spPr/>
    </dgm:pt>
    <dgm:pt modelId="{043C6709-8D64-954E-922E-1A7E3029A9D7}" type="pres">
      <dgm:prSet presAssocID="{459AE096-4B42-4F7B-AF9A-6378D507AE8E}" presName="horz1" presStyleCnt="0"/>
      <dgm:spPr/>
    </dgm:pt>
    <dgm:pt modelId="{D93B3EF1-100A-3F48-B89A-D4D422B7F8CC}" type="pres">
      <dgm:prSet presAssocID="{459AE096-4B42-4F7B-AF9A-6378D507AE8E}" presName="tx1" presStyleLbl="revTx" presStyleIdx="1" presStyleCnt="5"/>
      <dgm:spPr/>
      <dgm:t>
        <a:bodyPr/>
        <a:lstStyle/>
        <a:p>
          <a:endParaRPr lang="en-US"/>
        </a:p>
      </dgm:t>
    </dgm:pt>
    <dgm:pt modelId="{020F8C52-D85A-BF48-9A84-B43C7FDE34F0}" type="pres">
      <dgm:prSet presAssocID="{459AE096-4B42-4F7B-AF9A-6378D507AE8E}" presName="vert1" presStyleCnt="0"/>
      <dgm:spPr/>
    </dgm:pt>
    <dgm:pt modelId="{FF3C0A92-3D49-F74D-B718-ECDDB1D13D01}" type="pres">
      <dgm:prSet presAssocID="{DF598FF3-91FA-4ACB-9717-0BE77A08D4D9}" presName="thickLine" presStyleLbl="alignNode1" presStyleIdx="2" presStyleCnt="5"/>
      <dgm:spPr/>
    </dgm:pt>
    <dgm:pt modelId="{2F11D207-04C4-0349-B27B-673D17E06B00}" type="pres">
      <dgm:prSet presAssocID="{DF598FF3-91FA-4ACB-9717-0BE77A08D4D9}" presName="horz1" presStyleCnt="0"/>
      <dgm:spPr/>
    </dgm:pt>
    <dgm:pt modelId="{71CE82FC-2745-F749-A05A-93B4646A5136}" type="pres">
      <dgm:prSet presAssocID="{DF598FF3-91FA-4ACB-9717-0BE77A08D4D9}" presName="tx1" presStyleLbl="revTx" presStyleIdx="2" presStyleCnt="5"/>
      <dgm:spPr/>
      <dgm:t>
        <a:bodyPr/>
        <a:lstStyle/>
        <a:p>
          <a:endParaRPr lang="en-US"/>
        </a:p>
      </dgm:t>
    </dgm:pt>
    <dgm:pt modelId="{75D590A0-12EE-064F-AC43-9CCB3CE7C404}" type="pres">
      <dgm:prSet presAssocID="{DF598FF3-91FA-4ACB-9717-0BE77A08D4D9}" presName="vert1" presStyleCnt="0"/>
      <dgm:spPr/>
    </dgm:pt>
    <dgm:pt modelId="{5CF564C3-F166-7446-9DB8-D5F8D4C68EC0}" type="pres">
      <dgm:prSet presAssocID="{0A8A587B-F4E6-47B5-AE89-368FDC558F0A}" presName="thickLine" presStyleLbl="alignNode1" presStyleIdx="3" presStyleCnt="5"/>
      <dgm:spPr/>
    </dgm:pt>
    <dgm:pt modelId="{7622C467-5C22-3148-A2C5-8E2E21944B3F}" type="pres">
      <dgm:prSet presAssocID="{0A8A587B-F4E6-47B5-AE89-368FDC558F0A}" presName="horz1" presStyleCnt="0"/>
      <dgm:spPr/>
    </dgm:pt>
    <dgm:pt modelId="{5CFD6775-590A-3C47-A15D-E9AB03ACDCD5}" type="pres">
      <dgm:prSet presAssocID="{0A8A587B-F4E6-47B5-AE89-368FDC558F0A}" presName="tx1" presStyleLbl="revTx" presStyleIdx="3" presStyleCnt="5"/>
      <dgm:spPr/>
      <dgm:t>
        <a:bodyPr/>
        <a:lstStyle/>
        <a:p>
          <a:endParaRPr lang="en-US"/>
        </a:p>
      </dgm:t>
    </dgm:pt>
    <dgm:pt modelId="{846457FD-477D-4B4C-B58B-D0E2879CCBE1}" type="pres">
      <dgm:prSet presAssocID="{0A8A587B-F4E6-47B5-AE89-368FDC558F0A}" presName="vert1" presStyleCnt="0"/>
      <dgm:spPr/>
    </dgm:pt>
    <dgm:pt modelId="{CC039310-FCBE-7348-A026-DBBE6B4AFC13}" type="pres">
      <dgm:prSet presAssocID="{D1D8D4CB-2C9B-466E-81BC-029EEFA9C952}" presName="thickLine" presStyleLbl="alignNode1" presStyleIdx="4" presStyleCnt="5"/>
      <dgm:spPr/>
    </dgm:pt>
    <dgm:pt modelId="{9620BFF1-0514-BF47-98D9-9912BC2A9CC4}" type="pres">
      <dgm:prSet presAssocID="{D1D8D4CB-2C9B-466E-81BC-029EEFA9C952}" presName="horz1" presStyleCnt="0"/>
      <dgm:spPr/>
    </dgm:pt>
    <dgm:pt modelId="{C3B1904D-4BA6-2D4B-A6F6-84F303F67419}" type="pres">
      <dgm:prSet presAssocID="{D1D8D4CB-2C9B-466E-81BC-029EEFA9C952}" presName="tx1" presStyleLbl="revTx" presStyleIdx="4" presStyleCnt="5"/>
      <dgm:spPr/>
      <dgm:t>
        <a:bodyPr/>
        <a:lstStyle/>
        <a:p>
          <a:endParaRPr lang="en-US"/>
        </a:p>
      </dgm:t>
    </dgm:pt>
    <dgm:pt modelId="{6C933333-AB9D-6046-A99D-50C54EA0C80A}" type="pres">
      <dgm:prSet presAssocID="{D1D8D4CB-2C9B-466E-81BC-029EEFA9C952}" presName="vert1" presStyleCnt="0"/>
      <dgm:spPr/>
    </dgm:pt>
  </dgm:ptLst>
  <dgm:cxnLst>
    <dgm:cxn modelId="{8C05FA91-F80E-B448-BE0F-1C7F8BBC4540}" type="presOf" srcId="{0A8A587B-F4E6-47B5-AE89-368FDC558F0A}" destId="{5CFD6775-590A-3C47-A15D-E9AB03ACDCD5}" srcOrd="0" destOrd="0" presId="urn:microsoft.com/office/officeart/2008/layout/LinedList"/>
    <dgm:cxn modelId="{4B9FEC0F-FC62-496A-9FDE-E864D8FD281F}" srcId="{9696B60C-F910-493D-A7EA-A7197A6EFA57}" destId="{F0AF394F-88AF-4FDA-8E9F-FE2DB8C0CB42}" srcOrd="0" destOrd="0" parTransId="{C0D3F178-B381-4F51-9445-14B2C223175E}" sibTransId="{FE16A821-42FA-4C37-9E97-9BE037462B8A}"/>
    <dgm:cxn modelId="{BF9884A3-8257-4E41-AE95-EE5F2B16A351}" srcId="{9696B60C-F910-493D-A7EA-A7197A6EFA57}" destId="{0A8A587B-F4E6-47B5-AE89-368FDC558F0A}" srcOrd="3" destOrd="0" parTransId="{C0A6F17B-BB95-486C-922D-55B514FBBDBE}" sibTransId="{2A494D9A-B4C3-4B7E-A8D6-8D70A80EC037}"/>
    <dgm:cxn modelId="{8D5D41D2-5A57-084A-B86C-90D3B916B602}" type="presOf" srcId="{F0AF394F-88AF-4FDA-8E9F-FE2DB8C0CB42}" destId="{A0690EA0-B000-2940-8FCD-76F332CBE848}" srcOrd="0" destOrd="0" presId="urn:microsoft.com/office/officeart/2008/layout/LinedList"/>
    <dgm:cxn modelId="{D6924850-B951-D647-98C3-1EA7DA775105}" type="presOf" srcId="{D1D8D4CB-2C9B-466E-81BC-029EEFA9C952}" destId="{C3B1904D-4BA6-2D4B-A6F6-84F303F67419}" srcOrd="0" destOrd="0" presId="urn:microsoft.com/office/officeart/2008/layout/LinedList"/>
    <dgm:cxn modelId="{D0ED0258-A0A8-4CD7-BE71-F449961CE4AC}" srcId="{9696B60C-F910-493D-A7EA-A7197A6EFA57}" destId="{DF598FF3-91FA-4ACB-9717-0BE77A08D4D9}" srcOrd="2" destOrd="0" parTransId="{BE6638A8-156F-494A-9C97-71952876C1B1}" sibTransId="{3A74490F-DA62-4FBE-9AE5-FF51771AB8B0}"/>
    <dgm:cxn modelId="{F68C2E8A-0A42-4C48-9006-8231096CEA1C}" srcId="{9696B60C-F910-493D-A7EA-A7197A6EFA57}" destId="{D1D8D4CB-2C9B-466E-81BC-029EEFA9C952}" srcOrd="4" destOrd="0" parTransId="{174D1CED-D1D3-4FD1-A17D-B02BB96FD95E}" sibTransId="{8E111A88-865B-4EB7-AE2D-95B228D3B810}"/>
    <dgm:cxn modelId="{21E11B50-A572-F64E-94AB-3B8D5213E38F}" type="presOf" srcId="{459AE096-4B42-4F7B-AF9A-6378D507AE8E}" destId="{D93B3EF1-100A-3F48-B89A-D4D422B7F8CC}" srcOrd="0" destOrd="0" presId="urn:microsoft.com/office/officeart/2008/layout/LinedList"/>
    <dgm:cxn modelId="{EC509425-CF9F-4348-A4D0-735E072ACCBB}" type="presOf" srcId="{9696B60C-F910-493D-A7EA-A7197A6EFA57}" destId="{9A71E167-D19E-F64B-AD3F-67AB867C2994}" srcOrd="0" destOrd="0" presId="urn:microsoft.com/office/officeart/2008/layout/LinedList"/>
    <dgm:cxn modelId="{86339E33-105E-DF41-BC2B-560CDC75B764}" type="presOf" srcId="{DF598FF3-91FA-4ACB-9717-0BE77A08D4D9}" destId="{71CE82FC-2745-F749-A05A-93B4646A5136}" srcOrd="0" destOrd="0" presId="urn:microsoft.com/office/officeart/2008/layout/LinedList"/>
    <dgm:cxn modelId="{F33A4700-8247-43D1-B022-931426B0FCAA}" srcId="{9696B60C-F910-493D-A7EA-A7197A6EFA57}" destId="{459AE096-4B42-4F7B-AF9A-6378D507AE8E}" srcOrd="1" destOrd="0" parTransId="{379A19EF-3AD7-456F-A495-411641EDC178}" sibTransId="{D9910267-A6B0-4ED5-8FC3-FC3E4A8CC43E}"/>
    <dgm:cxn modelId="{210A2A3C-E4A8-3E49-8EC1-0C72005CE132}" type="presParOf" srcId="{9A71E167-D19E-F64B-AD3F-67AB867C2994}" destId="{96CE231C-DC4D-7F42-B44B-CADFBF3FAC84}" srcOrd="0" destOrd="0" presId="urn:microsoft.com/office/officeart/2008/layout/LinedList"/>
    <dgm:cxn modelId="{790AEBD0-3712-0942-BE16-002DDF9FB122}" type="presParOf" srcId="{9A71E167-D19E-F64B-AD3F-67AB867C2994}" destId="{CB2390FD-DFB3-914E-AD65-EF21100486CD}" srcOrd="1" destOrd="0" presId="urn:microsoft.com/office/officeart/2008/layout/LinedList"/>
    <dgm:cxn modelId="{AAED8FE3-B1A8-1947-9EB6-60A3D9E0C3A7}" type="presParOf" srcId="{CB2390FD-DFB3-914E-AD65-EF21100486CD}" destId="{A0690EA0-B000-2940-8FCD-76F332CBE848}" srcOrd="0" destOrd="0" presId="urn:microsoft.com/office/officeart/2008/layout/LinedList"/>
    <dgm:cxn modelId="{0ED03094-7981-4D40-A5E8-228FFF17134C}" type="presParOf" srcId="{CB2390FD-DFB3-914E-AD65-EF21100486CD}" destId="{196D6C8A-EC45-4E43-BFA7-7E9DE8D3F5C1}" srcOrd="1" destOrd="0" presId="urn:microsoft.com/office/officeart/2008/layout/LinedList"/>
    <dgm:cxn modelId="{583F1331-502A-4F4D-B0B1-F85E981DC622}" type="presParOf" srcId="{9A71E167-D19E-F64B-AD3F-67AB867C2994}" destId="{29A7BA56-2355-5444-96BD-A29D187230D1}" srcOrd="2" destOrd="0" presId="urn:microsoft.com/office/officeart/2008/layout/LinedList"/>
    <dgm:cxn modelId="{835F7D47-9C42-8A43-8F39-E48918E63440}" type="presParOf" srcId="{9A71E167-D19E-F64B-AD3F-67AB867C2994}" destId="{043C6709-8D64-954E-922E-1A7E3029A9D7}" srcOrd="3" destOrd="0" presId="urn:microsoft.com/office/officeart/2008/layout/LinedList"/>
    <dgm:cxn modelId="{9BFAB568-D023-1F48-9A65-B2F1D6E97CED}" type="presParOf" srcId="{043C6709-8D64-954E-922E-1A7E3029A9D7}" destId="{D93B3EF1-100A-3F48-B89A-D4D422B7F8CC}" srcOrd="0" destOrd="0" presId="urn:microsoft.com/office/officeart/2008/layout/LinedList"/>
    <dgm:cxn modelId="{F905108E-831B-E34A-8AF8-ABE306FC6F15}" type="presParOf" srcId="{043C6709-8D64-954E-922E-1A7E3029A9D7}" destId="{020F8C52-D85A-BF48-9A84-B43C7FDE34F0}" srcOrd="1" destOrd="0" presId="urn:microsoft.com/office/officeart/2008/layout/LinedList"/>
    <dgm:cxn modelId="{0C12D7C1-3B87-E84A-B2C2-C546C714F6E1}" type="presParOf" srcId="{9A71E167-D19E-F64B-AD3F-67AB867C2994}" destId="{FF3C0A92-3D49-F74D-B718-ECDDB1D13D01}" srcOrd="4" destOrd="0" presId="urn:microsoft.com/office/officeart/2008/layout/LinedList"/>
    <dgm:cxn modelId="{E7EDB212-5E73-1F47-8663-3A5793193A7A}" type="presParOf" srcId="{9A71E167-D19E-F64B-AD3F-67AB867C2994}" destId="{2F11D207-04C4-0349-B27B-673D17E06B00}" srcOrd="5" destOrd="0" presId="urn:microsoft.com/office/officeart/2008/layout/LinedList"/>
    <dgm:cxn modelId="{7281DD88-A9D7-294F-A6F9-55A634F85B06}" type="presParOf" srcId="{2F11D207-04C4-0349-B27B-673D17E06B00}" destId="{71CE82FC-2745-F749-A05A-93B4646A5136}" srcOrd="0" destOrd="0" presId="urn:microsoft.com/office/officeart/2008/layout/LinedList"/>
    <dgm:cxn modelId="{72D54062-5779-8341-A079-B8ED37EABB94}" type="presParOf" srcId="{2F11D207-04C4-0349-B27B-673D17E06B00}" destId="{75D590A0-12EE-064F-AC43-9CCB3CE7C404}" srcOrd="1" destOrd="0" presId="urn:microsoft.com/office/officeart/2008/layout/LinedList"/>
    <dgm:cxn modelId="{CA613509-F218-2049-A673-2E76923BE7F1}" type="presParOf" srcId="{9A71E167-D19E-F64B-AD3F-67AB867C2994}" destId="{5CF564C3-F166-7446-9DB8-D5F8D4C68EC0}" srcOrd="6" destOrd="0" presId="urn:microsoft.com/office/officeart/2008/layout/LinedList"/>
    <dgm:cxn modelId="{206C9F95-61D6-D14A-A58F-C769DD907773}" type="presParOf" srcId="{9A71E167-D19E-F64B-AD3F-67AB867C2994}" destId="{7622C467-5C22-3148-A2C5-8E2E21944B3F}" srcOrd="7" destOrd="0" presId="urn:microsoft.com/office/officeart/2008/layout/LinedList"/>
    <dgm:cxn modelId="{A45606AD-B9BC-4F4C-AB1B-43E1FC4D9DBF}" type="presParOf" srcId="{7622C467-5C22-3148-A2C5-8E2E21944B3F}" destId="{5CFD6775-590A-3C47-A15D-E9AB03ACDCD5}" srcOrd="0" destOrd="0" presId="urn:microsoft.com/office/officeart/2008/layout/LinedList"/>
    <dgm:cxn modelId="{BBEBB616-BC02-DE4A-9519-331C69A0EFA6}" type="presParOf" srcId="{7622C467-5C22-3148-A2C5-8E2E21944B3F}" destId="{846457FD-477D-4B4C-B58B-D0E2879CCBE1}" srcOrd="1" destOrd="0" presId="urn:microsoft.com/office/officeart/2008/layout/LinedList"/>
    <dgm:cxn modelId="{2C4F37A5-ABC4-B845-9E4C-69FE89FECD75}" type="presParOf" srcId="{9A71E167-D19E-F64B-AD3F-67AB867C2994}" destId="{CC039310-FCBE-7348-A026-DBBE6B4AFC13}" srcOrd="8" destOrd="0" presId="urn:microsoft.com/office/officeart/2008/layout/LinedList"/>
    <dgm:cxn modelId="{7FD38C4F-0642-EC4C-9A91-328BA8355697}" type="presParOf" srcId="{9A71E167-D19E-F64B-AD3F-67AB867C2994}" destId="{9620BFF1-0514-BF47-98D9-9912BC2A9CC4}" srcOrd="9" destOrd="0" presId="urn:microsoft.com/office/officeart/2008/layout/LinedList"/>
    <dgm:cxn modelId="{C8D28148-0BCF-DD4D-BCE0-21FEC68EAEE0}" type="presParOf" srcId="{9620BFF1-0514-BF47-98D9-9912BC2A9CC4}" destId="{C3B1904D-4BA6-2D4B-A6F6-84F303F67419}" srcOrd="0" destOrd="0" presId="urn:microsoft.com/office/officeart/2008/layout/LinedList"/>
    <dgm:cxn modelId="{BE09BC06-F4A3-664C-A27E-41D1BEF15728}" type="presParOf" srcId="{9620BFF1-0514-BF47-98D9-9912BC2A9CC4}" destId="{6C933333-AB9D-6046-A99D-50C54EA0C80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1E3DA-BBDC-4061-BCC1-246C2838B70B}">
      <dsp:nvSpPr>
        <dsp:cNvPr id="0" name=""/>
        <dsp:cNvSpPr/>
      </dsp:nvSpPr>
      <dsp:spPr>
        <a:xfrm>
          <a:off x="4877" y="1509360"/>
          <a:ext cx="2839417" cy="1135766"/>
        </a:xfrm>
        <a:prstGeom prst="chevron">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DATA GENERATION</a:t>
          </a:r>
        </a:p>
      </dsp:txBody>
      <dsp:txXfrm>
        <a:off x="572760" y="1509360"/>
        <a:ext cx="1703651" cy="1135766"/>
      </dsp:txXfrm>
    </dsp:sp>
    <dsp:sp modelId="{802F8BE7-A619-4E63-9FE7-A90DFA395D33}">
      <dsp:nvSpPr>
        <dsp:cNvPr id="0" name=""/>
        <dsp:cNvSpPr/>
      </dsp:nvSpPr>
      <dsp:spPr>
        <a:xfrm>
          <a:off x="2560353" y="1509360"/>
          <a:ext cx="2839417" cy="1135766"/>
        </a:xfrm>
        <a:prstGeom prst="chevron">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DATA PREPROCESSING</a:t>
          </a:r>
        </a:p>
      </dsp:txBody>
      <dsp:txXfrm>
        <a:off x="3128236" y="1509360"/>
        <a:ext cx="1703651" cy="1135766"/>
      </dsp:txXfrm>
    </dsp:sp>
    <dsp:sp modelId="{ECF3C66C-E0C6-4002-97D6-39EA5E44F26C}">
      <dsp:nvSpPr>
        <dsp:cNvPr id="0" name=""/>
        <dsp:cNvSpPr/>
      </dsp:nvSpPr>
      <dsp:spPr>
        <a:xfrm>
          <a:off x="5115829" y="1509360"/>
          <a:ext cx="2839417" cy="1135766"/>
        </a:xfrm>
        <a:prstGeom prst="chevron">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TRAINING MODE</a:t>
          </a:r>
        </a:p>
      </dsp:txBody>
      <dsp:txXfrm>
        <a:off x="5683712" y="1509360"/>
        <a:ext cx="1703651" cy="1135766"/>
      </dsp:txXfrm>
    </dsp:sp>
    <dsp:sp modelId="{AE0962C8-DF4B-423D-B7E6-96D54518CD2F}">
      <dsp:nvSpPr>
        <dsp:cNvPr id="0" name=""/>
        <dsp:cNvSpPr/>
      </dsp:nvSpPr>
      <dsp:spPr>
        <a:xfrm>
          <a:off x="7671304" y="1509360"/>
          <a:ext cx="2839417" cy="1135766"/>
        </a:xfrm>
        <a:prstGeom prst="chevron">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a:t>TESTING MODE</a:t>
          </a:r>
        </a:p>
      </dsp:txBody>
      <dsp:txXfrm>
        <a:off x="8239187" y="1509360"/>
        <a:ext cx="1703651" cy="1135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FE09F-F4CA-7C4D-AD41-A00751A8DD65}">
      <dsp:nvSpPr>
        <dsp:cNvPr id="0" name=""/>
        <dsp:cNvSpPr/>
      </dsp:nvSpPr>
      <dsp:spPr>
        <a:xfrm>
          <a:off x="0" y="0"/>
          <a:ext cx="8412480" cy="913987"/>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involves the generation of music by training the </a:t>
          </a:r>
          <a:r>
            <a:rPr lang="en-US" sz="2100" b="1" kern="1200"/>
            <a:t>Restricted Boltzmann Machine</a:t>
          </a:r>
          <a:r>
            <a:rPr lang="en-US" sz="2100" kern="1200"/>
            <a:t> model using RNN</a:t>
          </a:r>
        </a:p>
      </dsp:txBody>
      <dsp:txXfrm>
        <a:off x="26770" y="26770"/>
        <a:ext cx="7348983" cy="860447"/>
      </dsp:txXfrm>
    </dsp:sp>
    <dsp:sp modelId="{518621BC-DE8B-5842-A7CF-04A9B54F7F70}">
      <dsp:nvSpPr>
        <dsp:cNvPr id="0" name=""/>
        <dsp:cNvSpPr/>
      </dsp:nvSpPr>
      <dsp:spPr>
        <a:xfrm>
          <a:off x="704545" y="1080166"/>
          <a:ext cx="8412480" cy="913987"/>
        </a:xfrm>
        <a:prstGeom prst="roundRect">
          <a:avLst>
            <a:gd name="adj" fmla="val 10000"/>
          </a:avLst>
        </a:prstGeom>
        <a:gradFill rotWithShape="0">
          <a:gsLst>
            <a:gs pos="0">
              <a:schemeClr val="accent1">
                <a:shade val="80000"/>
                <a:hueOff val="90421"/>
                <a:satOff val="1725"/>
                <a:lumOff val="7618"/>
                <a:alphaOff val="0"/>
                <a:satMod val="103000"/>
                <a:lumMod val="102000"/>
                <a:tint val="94000"/>
              </a:schemeClr>
            </a:gs>
            <a:gs pos="50000">
              <a:schemeClr val="accent1">
                <a:shade val="80000"/>
                <a:hueOff val="90421"/>
                <a:satOff val="1725"/>
                <a:lumOff val="7618"/>
                <a:alphaOff val="0"/>
                <a:satMod val="110000"/>
                <a:lumMod val="100000"/>
                <a:shade val="100000"/>
              </a:schemeClr>
            </a:gs>
            <a:gs pos="100000">
              <a:schemeClr val="accent1">
                <a:shade val="80000"/>
                <a:hueOff val="90421"/>
                <a:satOff val="1725"/>
                <a:lumOff val="76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Data is a set of homogeneous instrumental music to produce new music</a:t>
          </a:r>
        </a:p>
      </dsp:txBody>
      <dsp:txXfrm>
        <a:off x="731315" y="1106936"/>
        <a:ext cx="7060303" cy="860447"/>
      </dsp:txXfrm>
    </dsp:sp>
    <dsp:sp modelId="{5454F158-DE5D-8D4D-8D6A-C8B2C290003D}">
      <dsp:nvSpPr>
        <dsp:cNvPr id="0" name=""/>
        <dsp:cNvSpPr/>
      </dsp:nvSpPr>
      <dsp:spPr>
        <a:xfrm>
          <a:off x="1398574" y="2160333"/>
          <a:ext cx="8412480" cy="913987"/>
        </a:xfrm>
        <a:prstGeom prst="roundRect">
          <a:avLst>
            <a:gd name="adj" fmla="val 10000"/>
          </a:avLst>
        </a:prstGeom>
        <a:gradFill rotWithShape="0">
          <a:gsLst>
            <a:gs pos="0">
              <a:schemeClr val="accent1">
                <a:shade val="80000"/>
                <a:hueOff val="180842"/>
                <a:satOff val="3450"/>
                <a:lumOff val="15237"/>
                <a:alphaOff val="0"/>
                <a:satMod val="103000"/>
                <a:lumMod val="102000"/>
                <a:tint val="94000"/>
              </a:schemeClr>
            </a:gs>
            <a:gs pos="50000">
              <a:schemeClr val="accent1">
                <a:shade val="80000"/>
                <a:hueOff val="180842"/>
                <a:satOff val="3450"/>
                <a:lumOff val="15237"/>
                <a:alphaOff val="0"/>
                <a:satMod val="110000"/>
                <a:lumMod val="100000"/>
                <a:shade val="100000"/>
              </a:schemeClr>
            </a:gs>
            <a:gs pos="100000">
              <a:schemeClr val="accent1">
                <a:shade val="80000"/>
                <a:hueOff val="180842"/>
                <a:satOff val="3450"/>
                <a:lumOff val="152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The technique can give some appreciable results, but music is more complex than a series of strict rules</a:t>
          </a:r>
        </a:p>
      </dsp:txBody>
      <dsp:txXfrm>
        <a:off x="1425344" y="2187103"/>
        <a:ext cx="7070818" cy="860447"/>
      </dsp:txXfrm>
    </dsp:sp>
    <dsp:sp modelId="{4827CCEB-D5B1-2449-861A-2A3F56B5CE8E}">
      <dsp:nvSpPr>
        <dsp:cNvPr id="0" name=""/>
        <dsp:cNvSpPr/>
      </dsp:nvSpPr>
      <dsp:spPr>
        <a:xfrm>
          <a:off x="2103119" y="3240500"/>
          <a:ext cx="8412480" cy="913987"/>
        </a:xfrm>
        <a:prstGeom prst="roundRect">
          <a:avLst>
            <a:gd name="adj" fmla="val 10000"/>
          </a:avLst>
        </a:prstGeom>
        <a:gradFill rotWithShape="0">
          <a:gsLst>
            <a:gs pos="0">
              <a:schemeClr val="accent1">
                <a:shade val="80000"/>
                <a:hueOff val="271263"/>
                <a:satOff val="5175"/>
                <a:lumOff val="22855"/>
                <a:alphaOff val="0"/>
                <a:satMod val="103000"/>
                <a:lumMod val="102000"/>
                <a:tint val="94000"/>
              </a:schemeClr>
            </a:gs>
            <a:gs pos="50000">
              <a:schemeClr val="accent1">
                <a:shade val="80000"/>
                <a:hueOff val="271263"/>
                <a:satOff val="5175"/>
                <a:lumOff val="22855"/>
                <a:alphaOff val="0"/>
                <a:satMod val="110000"/>
                <a:lumMod val="100000"/>
                <a:shade val="100000"/>
              </a:schemeClr>
            </a:gs>
            <a:gs pos="100000">
              <a:schemeClr val="accent1">
                <a:shade val="80000"/>
                <a:hueOff val="271263"/>
                <a:satOff val="5175"/>
                <a:lumOff val="228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propose the use of a new machine learning model that has been specially designed to learn time sequence phenomenon </a:t>
          </a:r>
        </a:p>
      </dsp:txBody>
      <dsp:txXfrm>
        <a:off x="2129889" y="3267270"/>
        <a:ext cx="7060303" cy="860447"/>
      </dsp:txXfrm>
    </dsp:sp>
    <dsp:sp modelId="{57720793-D6FF-0C48-9468-2BA6DD9597C5}">
      <dsp:nvSpPr>
        <dsp:cNvPr id="0" name=""/>
        <dsp:cNvSpPr/>
      </dsp:nvSpPr>
      <dsp:spPr>
        <a:xfrm>
          <a:off x="7818388" y="700031"/>
          <a:ext cx="594091" cy="59409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7952058" y="700031"/>
        <a:ext cx="326751" cy="447053"/>
      </dsp:txXfrm>
    </dsp:sp>
    <dsp:sp modelId="{CF59AF90-A301-A844-8D48-0A8CF255C368}">
      <dsp:nvSpPr>
        <dsp:cNvPr id="0" name=""/>
        <dsp:cNvSpPr/>
      </dsp:nvSpPr>
      <dsp:spPr>
        <a:xfrm>
          <a:off x="8522933" y="1780198"/>
          <a:ext cx="594091" cy="59409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8656603" y="1780198"/>
        <a:ext cx="326751" cy="447053"/>
      </dsp:txXfrm>
    </dsp:sp>
    <dsp:sp modelId="{E0CCD3EB-90DF-BD4F-8A8D-A36FEBF666EC}">
      <dsp:nvSpPr>
        <dsp:cNvPr id="0" name=""/>
        <dsp:cNvSpPr/>
      </dsp:nvSpPr>
      <dsp:spPr>
        <a:xfrm>
          <a:off x="9216963" y="2860364"/>
          <a:ext cx="594091" cy="59409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9350633" y="2860364"/>
        <a:ext cx="326751" cy="447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E231C-DC4D-7F42-B44B-CADFBF3FAC84}">
      <dsp:nvSpPr>
        <dsp:cNvPr id="0" name=""/>
        <dsp:cNvSpPr/>
      </dsp:nvSpPr>
      <dsp:spPr>
        <a:xfrm>
          <a:off x="0" y="507"/>
          <a:ext cx="10515600" cy="0"/>
        </a:xfrm>
        <a:prstGeom prst="line">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0690EA0-B000-2940-8FCD-76F332CBE848}">
      <dsp:nvSpPr>
        <dsp:cNvPr id="0" name=""/>
        <dsp:cNvSpPr/>
      </dsp:nvSpPr>
      <dsp:spPr>
        <a:xfrm>
          <a:off x="0" y="507"/>
          <a:ext cx="10515600" cy="83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Directly or indirectly, we are always in contact with audio </a:t>
          </a:r>
        </a:p>
      </dsp:txBody>
      <dsp:txXfrm>
        <a:off x="0" y="507"/>
        <a:ext cx="10515600" cy="830694"/>
      </dsp:txXfrm>
    </dsp:sp>
    <dsp:sp modelId="{29A7BA56-2355-5444-96BD-A29D187230D1}">
      <dsp:nvSpPr>
        <dsp:cNvPr id="0" name=""/>
        <dsp:cNvSpPr/>
      </dsp:nvSpPr>
      <dsp:spPr>
        <a:xfrm>
          <a:off x="0" y="831201"/>
          <a:ext cx="10515600" cy="0"/>
        </a:xfrm>
        <a:prstGeom prst="line">
          <a:avLst/>
        </a:prstGeom>
        <a:gradFill rotWithShape="0">
          <a:gsLst>
            <a:gs pos="0">
              <a:schemeClr val="accent4">
                <a:hueOff val="2598923"/>
                <a:satOff val="-11992"/>
                <a:lumOff val="441"/>
                <a:alphaOff val="0"/>
                <a:lumMod val="110000"/>
                <a:satMod val="105000"/>
                <a:tint val="67000"/>
              </a:schemeClr>
            </a:gs>
            <a:gs pos="50000">
              <a:schemeClr val="accent4">
                <a:hueOff val="2598923"/>
                <a:satOff val="-11992"/>
                <a:lumOff val="441"/>
                <a:alphaOff val="0"/>
                <a:lumMod val="105000"/>
                <a:satMod val="103000"/>
                <a:tint val="73000"/>
              </a:schemeClr>
            </a:gs>
            <a:gs pos="100000">
              <a:schemeClr val="accent4">
                <a:hueOff val="2598923"/>
                <a:satOff val="-11992"/>
                <a:lumOff val="441"/>
                <a:alphaOff val="0"/>
                <a:lumMod val="105000"/>
                <a:satMod val="109000"/>
                <a:tint val="81000"/>
              </a:schemeClr>
            </a:gs>
          </a:gsLst>
          <a:lin ang="5400000" scaled="0"/>
        </a:gradFill>
        <a:ln w="6350" cap="flat" cmpd="sng" algn="ctr">
          <a:solidFill>
            <a:schemeClr val="accent4">
              <a:hueOff val="2598923"/>
              <a:satOff val="-11992"/>
              <a:lumOff val="44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93B3EF1-100A-3F48-B89A-D4D422B7F8CC}">
      <dsp:nvSpPr>
        <dsp:cNvPr id="0" name=""/>
        <dsp:cNvSpPr/>
      </dsp:nvSpPr>
      <dsp:spPr>
        <a:xfrm>
          <a:off x="0" y="831201"/>
          <a:ext cx="10515600" cy="83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simple example can be your conversations with people which you do daily</a:t>
          </a:r>
        </a:p>
      </dsp:txBody>
      <dsp:txXfrm>
        <a:off x="0" y="831201"/>
        <a:ext cx="10515600" cy="830694"/>
      </dsp:txXfrm>
    </dsp:sp>
    <dsp:sp modelId="{FF3C0A92-3D49-F74D-B718-ECDDB1D13D01}">
      <dsp:nvSpPr>
        <dsp:cNvPr id="0" name=""/>
        <dsp:cNvSpPr/>
      </dsp:nvSpPr>
      <dsp:spPr>
        <a:xfrm>
          <a:off x="0" y="1661896"/>
          <a:ext cx="10515600" cy="0"/>
        </a:xfrm>
        <a:prstGeom prst="line">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1CE82FC-2745-F749-A05A-93B4646A5136}">
      <dsp:nvSpPr>
        <dsp:cNvPr id="0" name=""/>
        <dsp:cNvSpPr/>
      </dsp:nvSpPr>
      <dsp:spPr>
        <a:xfrm>
          <a:off x="0" y="1661896"/>
          <a:ext cx="10515600" cy="83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So, can you somehow catch this audio floating all around you to do something constructive?</a:t>
          </a:r>
        </a:p>
      </dsp:txBody>
      <dsp:txXfrm>
        <a:off x="0" y="1661896"/>
        <a:ext cx="10515600" cy="830694"/>
      </dsp:txXfrm>
    </dsp:sp>
    <dsp:sp modelId="{5CF564C3-F166-7446-9DB8-D5F8D4C68EC0}">
      <dsp:nvSpPr>
        <dsp:cNvPr id="0" name=""/>
        <dsp:cNvSpPr/>
      </dsp:nvSpPr>
      <dsp:spPr>
        <a:xfrm>
          <a:off x="0" y="2492591"/>
          <a:ext cx="10515600" cy="0"/>
        </a:xfrm>
        <a:prstGeom prst="line">
          <a:avLst/>
        </a:prstGeom>
        <a:gradFill rotWithShape="0">
          <a:gsLst>
            <a:gs pos="0">
              <a:schemeClr val="accent4">
                <a:hueOff val="7796769"/>
                <a:satOff val="-35976"/>
                <a:lumOff val="1324"/>
                <a:alphaOff val="0"/>
                <a:lumMod val="110000"/>
                <a:satMod val="105000"/>
                <a:tint val="67000"/>
              </a:schemeClr>
            </a:gs>
            <a:gs pos="50000">
              <a:schemeClr val="accent4">
                <a:hueOff val="7796769"/>
                <a:satOff val="-35976"/>
                <a:lumOff val="1324"/>
                <a:alphaOff val="0"/>
                <a:lumMod val="105000"/>
                <a:satMod val="103000"/>
                <a:tint val="73000"/>
              </a:schemeClr>
            </a:gs>
            <a:gs pos="100000">
              <a:schemeClr val="accent4">
                <a:hueOff val="7796769"/>
                <a:satOff val="-35976"/>
                <a:lumOff val="1324"/>
                <a:alphaOff val="0"/>
                <a:lumMod val="105000"/>
                <a:satMod val="109000"/>
                <a:tint val="81000"/>
              </a:schemeClr>
            </a:gs>
          </a:gsLst>
          <a:lin ang="5400000" scaled="0"/>
        </a:gradFill>
        <a:ln w="6350" cap="flat" cmpd="sng" algn="ctr">
          <a:solidFill>
            <a:schemeClr val="accent4">
              <a:hueOff val="7796769"/>
              <a:satOff val="-35976"/>
              <a:lumOff val="1324"/>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CFD6775-590A-3C47-A15D-E9AB03ACDCD5}">
      <dsp:nvSpPr>
        <dsp:cNvPr id="0" name=""/>
        <dsp:cNvSpPr/>
      </dsp:nvSpPr>
      <dsp:spPr>
        <a:xfrm>
          <a:off x="0" y="2492591"/>
          <a:ext cx="10515600" cy="83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Yes, of course! There are devices built which help you catch these sounds and represent it in computer readable format. </a:t>
          </a:r>
        </a:p>
      </dsp:txBody>
      <dsp:txXfrm>
        <a:off x="0" y="2492591"/>
        <a:ext cx="10515600" cy="830694"/>
      </dsp:txXfrm>
    </dsp:sp>
    <dsp:sp modelId="{CC039310-FCBE-7348-A026-DBBE6B4AFC13}">
      <dsp:nvSpPr>
        <dsp:cNvPr id="0" name=""/>
        <dsp:cNvSpPr/>
      </dsp:nvSpPr>
      <dsp:spPr>
        <a:xfrm>
          <a:off x="0" y="3323286"/>
          <a:ext cx="10515600" cy="0"/>
        </a:xfrm>
        <a:prstGeom prst="line">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3B1904D-4BA6-2D4B-A6F6-84F303F67419}">
      <dsp:nvSpPr>
        <dsp:cNvPr id="0" name=""/>
        <dsp:cNvSpPr/>
      </dsp:nvSpPr>
      <dsp:spPr>
        <a:xfrm>
          <a:off x="0" y="3323286"/>
          <a:ext cx="10515600" cy="83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Examples of these formats are wav, mp3, wma, midi </a:t>
          </a:r>
        </a:p>
      </dsp:txBody>
      <dsp:txXfrm>
        <a:off x="0" y="3323286"/>
        <a:ext cx="10515600" cy="8306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0DC95-9DEC-440D-BB1F-C97B41D82B62}" type="datetimeFigureOut">
              <a:rPr lang="en-US" smtClean="0"/>
              <a:t>1/22/18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84A19-BF6F-4673-9387-A13B23E95689}" type="slidenum">
              <a:rPr lang="en-US" smtClean="0"/>
              <a:t>‹#›</a:t>
            </a:fld>
            <a:endParaRPr lang="en-US"/>
          </a:p>
        </p:txBody>
      </p:sp>
    </p:spTree>
    <p:extLst>
      <p:ext uri="{BB962C8B-B14F-4D97-AF65-F5344CB8AC3E}">
        <p14:creationId xmlns:p14="http://schemas.microsoft.com/office/powerpoint/2010/main" val="778756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applying filters to all the channels, it applied filter to some of the channels. Usually doesn’t kill the accuracy.</a:t>
            </a:r>
          </a:p>
        </p:txBody>
      </p:sp>
      <p:sp>
        <p:nvSpPr>
          <p:cNvPr id="4" name="Slide Number Placeholder 3"/>
          <p:cNvSpPr>
            <a:spLocks noGrp="1"/>
          </p:cNvSpPr>
          <p:nvPr>
            <p:ph type="sldNum" sz="quarter" idx="10"/>
          </p:nvPr>
        </p:nvSpPr>
        <p:spPr/>
        <p:txBody>
          <a:bodyPr/>
          <a:lstStyle/>
          <a:p>
            <a:fld id="{6F2ADD66-83F1-4BBE-BAB8-15528D625700}" type="slidenum">
              <a:rPr lang="en-US" smtClean="0"/>
              <a:t>10</a:t>
            </a:fld>
            <a:endParaRPr lang="en-US"/>
          </a:p>
        </p:txBody>
      </p:sp>
    </p:spTree>
    <p:extLst>
      <p:ext uri="{BB962C8B-B14F-4D97-AF65-F5344CB8AC3E}">
        <p14:creationId xmlns:p14="http://schemas.microsoft.com/office/powerpoint/2010/main" val="1550032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Unfortunately, GPUs aren’t great at working with sparse matrices and you may lose more in computation time than you gained by shrinking the network. In this case, smaller does not necessarily mean faster. </a:t>
            </a:r>
            <a:r>
              <a:rPr lang="en-US" sz="1200" b="0" i="0" u="none" strike="noStrike" kern="1200" baseline="0" dirty="0">
                <a:solidFill>
                  <a:schemeClr val="tx1"/>
                </a:solidFill>
                <a:latin typeface="+mn-lt"/>
                <a:ea typeface="+mn-ea"/>
                <a:cs typeface="+mn-cs"/>
              </a:rPr>
              <a:t>creates an additional storage overhead</a:t>
            </a:r>
            <a:endParaRPr lang="en-US" dirty="0"/>
          </a:p>
        </p:txBody>
      </p:sp>
      <p:sp>
        <p:nvSpPr>
          <p:cNvPr id="4" name="Slide Number Placeholder 3"/>
          <p:cNvSpPr>
            <a:spLocks noGrp="1"/>
          </p:cNvSpPr>
          <p:nvPr>
            <p:ph type="sldNum" sz="quarter" idx="10"/>
          </p:nvPr>
        </p:nvSpPr>
        <p:spPr/>
        <p:txBody>
          <a:bodyPr/>
          <a:lstStyle/>
          <a:p>
            <a:fld id="{6F2ADD66-83F1-4BBE-BAB8-15528D625700}" type="slidenum">
              <a:rPr lang="en-US" smtClean="0"/>
              <a:t>15</a:t>
            </a:fld>
            <a:endParaRPr lang="en-US"/>
          </a:p>
        </p:txBody>
      </p:sp>
    </p:spTree>
    <p:extLst>
      <p:ext uri="{BB962C8B-B14F-4D97-AF65-F5344CB8AC3E}">
        <p14:creationId xmlns:p14="http://schemas.microsoft.com/office/powerpoint/2010/main" val="187995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3C9117C-67D8-4C57-AC39-DD80AFA22FDB}" type="slidenum">
              <a:rPr lang="en-IN" smtClean="0"/>
              <a:t>96</a:t>
            </a:fld>
            <a:endParaRPr lang="en-IN"/>
          </a:p>
        </p:txBody>
      </p:sp>
    </p:spTree>
    <p:extLst>
      <p:ext uri="{BB962C8B-B14F-4D97-AF65-F5344CB8AC3E}">
        <p14:creationId xmlns:p14="http://schemas.microsoft.com/office/powerpoint/2010/main" val="94927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t>2</a:t>
            </a:r>
          </a:p>
        </p:txBody>
      </p:sp>
      <p:sp>
        <p:nvSpPr>
          <p:cNvPr id="614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9" name="Rectangle 5"/>
          <p:cNvSpPr>
            <a:spLocks noChangeArrowheads="1"/>
          </p:cNvSpP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Rectangle 6"/>
          <p:cNvSpPr>
            <a:spLocks noGrp="1" noRot="1" noChangeAspect="1" noChangeArrowheads="1" noTextEdit="1"/>
          </p:cNvSpPr>
          <p:nvPr>
            <p:ph type="sldImg"/>
          </p:nvPr>
        </p:nvSpPr>
        <p:spPr>
          <a:xfrm>
            <a:off x="393700" y="692150"/>
            <a:ext cx="6070600" cy="3416300"/>
          </a:xfrm>
          <a:ln cap="flat"/>
        </p:spPr>
      </p:sp>
      <p:sp>
        <p:nvSpPr>
          <p:cNvPr id="6151"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50502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02587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364162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01530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159616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F3C806-AF09-49FA-A892-21DF5336D02E}"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20332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F3C806-AF09-49FA-A892-21DF5336D02E}"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749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F3C806-AF09-49FA-A892-21DF5336D02E}" type="datetimeFigureOut">
              <a:rPr lang="en-US" smtClean="0"/>
              <a:t>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57763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F3C806-AF09-49FA-A892-21DF5336D02E}" type="datetimeFigureOut">
              <a:rPr lang="en-US" smtClean="0"/>
              <a:t>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536773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F3C806-AF09-49FA-A892-21DF5336D02E}" type="datetimeFigureOut">
              <a:rPr lang="en-US" smtClean="0"/>
              <a:t>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64095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17151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15815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3C806-AF09-49FA-A892-21DF5336D02E}" type="datetimeFigureOut">
              <a:rPr lang="en-US" smtClean="0"/>
              <a:t>1/22/18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3F1FE-0A32-4AEC-82DC-93A43DDA32E2}" type="slidenum">
              <a:rPr lang="en-US" smtClean="0"/>
              <a:t>‹#›</a:t>
            </a:fld>
            <a:endParaRPr lang="en-US"/>
          </a:p>
        </p:txBody>
      </p:sp>
    </p:spTree>
    <p:extLst>
      <p:ext uri="{BB962C8B-B14F-4D97-AF65-F5344CB8AC3E}">
        <p14:creationId xmlns:p14="http://schemas.microsoft.com/office/powerpoint/2010/main" val="3421286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nik@ccs.neu.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zWhgLDXqyY" TargetMode="Externa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4" Type="http://schemas.openxmlformats.org/officeDocument/2006/relationships/image" Target="../media/image2.png"/><Relationship Id="rId5" Type="http://schemas.openxmlformats.org/officeDocument/2006/relationships/image" Target="../media/image4.sv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4.png"/><Relationship Id="rId5" Type="http://schemas.openxmlformats.org/officeDocument/2006/relationships/image" Target="../media/image45.png"/><Relationship Id="rId1" Type="http://schemas.microsoft.com/office/2007/relationships/media" Target="../media/media1.wav"/><Relationship Id="rId2" Type="http://schemas.openxmlformats.org/officeDocument/2006/relationships/audio" Target="../media/media1.wav"/></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23104"/>
            <a:ext cx="9144000" cy="2387600"/>
          </a:xfrm>
        </p:spPr>
        <p:txBody>
          <a:bodyPr>
            <a:normAutofit/>
          </a:bodyPr>
          <a:lstStyle/>
          <a:p>
            <a:r>
              <a:rPr lang="en-US" dirty="0" smtClean="0"/>
              <a:t>Machine Learning Research</a:t>
            </a:r>
            <a:endParaRPr lang="en-US" dirty="0"/>
          </a:p>
        </p:txBody>
      </p:sp>
      <p:sp>
        <p:nvSpPr>
          <p:cNvPr id="3" name="Subtitle 2"/>
          <p:cNvSpPr>
            <a:spLocks noGrp="1"/>
          </p:cNvSpPr>
          <p:nvPr>
            <p:ph type="subTitle" idx="1"/>
          </p:nvPr>
        </p:nvSpPr>
        <p:spPr>
          <a:xfrm>
            <a:off x="1524000" y="3801544"/>
            <a:ext cx="9144000" cy="2665758"/>
          </a:xfrm>
        </p:spPr>
        <p:txBody>
          <a:bodyPr>
            <a:noAutofit/>
          </a:bodyPr>
          <a:lstStyle/>
          <a:p>
            <a:r>
              <a:rPr lang="en-US" sz="3200" dirty="0" smtClean="0">
                <a:ea typeface="ＭＳ Ｐゴシック" panose="020B0600070205080204" pitchFamily="34" charset="-128"/>
              </a:rPr>
              <a:t>Nik Bear Brown</a:t>
            </a:r>
          </a:p>
          <a:p>
            <a:r>
              <a:rPr lang="en-US" sz="3200" dirty="0" smtClean="0">
                <a:hlinkClick r:id="rId2"/>
              </a:rPr>
              <a:t>nik@ccs.neu.edu</a:t>
            </a:r>
            <a:endParaRPr lang="en-US" sz="3200" dirty="0" smtClean="0"/>
          </a:p>
          <a:p>
            <a:r>
              <a:rPr lang="en-US" sz="3200" dirty="0" smtClean="0">
                <a:ea typeface="ＭＳ Ｐゴシック" panose="020B0600070205080204" pitchFamily="34" charset="-128"/>
              </a:rPr>
              <a:t>Example Projects</a:t>
            </a:r>
          </a:p>
        </p:txBody>
      </p:sp>
    </p:spTree>
    <p:extLst>
      <p:ext uri="{BB962C8B-B14F-4D97-AF65-F5344CB8AC3E}">
        <p14:creationId xmlns:p14="http://schemas.microsoft.com/office/powerpoint/2010/main" val="2537819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epthwise convolution">
            <a:extLst>
              <a:ext uri="{FF2B5EF4-FFF2-40B4-BE49-F238E27FC236}">
                <a16:creationId xmlns="" xmlns:a16="http://schemas.microsoft.com/office/drawing/2014/main" id="{C6CCF1A4-2DB4-451C-B9A6-81657B569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2684207"/>
            <a:ext cx="8974557" cy="32253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588F3DFA-33EA-405C-AB8A-EE4DCC709776}"/>
              </a:ext>
            </a:extLst>
          </p:cNvPr>
          <p:cNvSpPr>
            <a:spLocks noGrp="1"/>
          </p:cNvSpPr>
          <p:nvPr>
            <p:ph type="title"/>
          </p:nvPr>
        </p:nvSpPr>
        <p:spPr>
          <a:xfrm>
            <a:off x="1261872" y="365760"/>
            <a:ext cx="9692640" cy="1325562"/>
          </a:xfrm>
        </p:spPr>
        <p:txBody>
          <a:bodyPr>
            <a:normAutofit/>
          </a:bodyPr>
          <a:lstStyle/>
          <a:p>
            <a:r>
              <a:rPr lang="en-US" dirty="0"/>
              <a:t>Our Approach</a:t>
            </a:r>
          </a:p>
        </p:txBody>
      </p:sp>
      <p:sp>
        <p:nvSpPr>
          <p:cNvPr id="3" name="Content Placeholder 2">
            <a:extLst>
              <a:ext uri="{FF2B5EF4-FFF2-40B4-BE49-F238E27FC236}">
                <a16:creationId xmlns="" xmlns:a16="http://schemas.microsoft.com/office/drawing/2014/main" id="{1B8CD5B2-277E-4FC1-8F8F-C6F46A4E86E9}"/>
              </a:ext>
            </a:extLst>
          </p:cNvPr>
          <p:cNvSpPr>
            <a:spLocks noGrp="1"/>
          </p:cNvSpPr>
          <p:nvPr>
            <p:ph idx="1"/>
          </p:nvPr>
        </p:nvSpPr>
        <p:spPr>
          <a:xfrm>
            <a:off x="1261872" y="1828800"/>
            <a:ext cx="9692640" cy="855407"/>
          </a:xfrm>
        </p:spPr>
        <p:txBody>
          <a:bodyPr>
            <a:normAutofit/>
          </a:bodyPr>
          <a:lstStyle/>
          <a:p>
            <a:pPr marL="0" indent="0">
              <a:buNone/>
            </a:pPr>
            <a:r>
              <a:rPr lang="en-US" sz="2400" dirty="0"/>
              <a:t>Depth-wise Convolution </a:t>
            </a:r>
            <a:r>
              <a:rPr lang="en-US" sz="1400" dirty="0"/>
              <a:t>(</a:t>
            </a:r>
            <a:r>
              <a:rPr lang="en-US" sz="1400" dirty="0" err="1"/>
              <a:t>Xception</a:t>
            </a:r>
            <a:r>
              <a:rPr lang="en-US" sz="1400" dirty="0"/>
              <a:t>: Deep Learning with </a:t>
            </a:r>
            <a:r>
              <a:rPr lang="en-US" sz="1400" dirty="0" err="1"/>
              <a:t>Depthwise</a:t>
            </a:r>
            <a:r>
              <a:rPr lang="en-US" sz="1400" dirty="0"/>
              <a:t> Separable Convolutions)</a:t>
            </a:r>
          </a:p>
        </p:txBody>
      </p:sp>
    </p:spTree>
    <p:extLst>
      <p:ext uri="{BB962C8B-B14F-4D97-AF65-F5344CB8AC3E}">
        <p14:creationId xmlns:p14="http://schemas.microsoft.com/office/powerpoint/2010/main" val="14945272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3"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4" name="Rectangle 4"/>
          <p:cNvSpPr>
            <a:spLocks noGrp="1" noChangeArrowheads="1"/>
          </p:cNvSpPr>
          <p:nvPr>
            <p:ph type="title"/>
          </p:nvPr>
        </p:nvSpPr>
        <p:spPr>
          <a:xfrm>
            <a:off x="1048870" y="342900"/>
            <a:ext cx="7772400" cy="1104900"/>
          </a:xfrm>
          <a:noFill/>
          <a:ln/>
        </p:spPr>
        <p:txBody>
          <a:bodyPr>
            <a:normAutofit/>
          </a:bodyPr>
          <a:lstStyle/>
          <a:p>
            <a:r>
              <a:rPr lang="en-US" altLang="en-US" sz="4000" dirty="0">
                <a:solidFill>
                  <a:srgbClr val="CD0000"/>
                </a:solidFill>
              </a:rPr>
              <a:t>Database Design Process</a:t>
            </a:r>
          </a:p>
        </p:txBody>
      </p:sp>
      <p:sp>
        <p:nvSpPr>
          <p:cNvPr id="5125" name="Rectangle 5"/>
          <p:cNvSpPr>
            <a:spLocks noGrp="1" noChangeArrowheads="1"/>
          </p:cNvSpPr>
          <p:nvPr>
            <p:ph type="body" idx="1"/>
          </p:nvPr>
        </p:nvSpPr>
        <p:spPr>
          <a:xfrm>
            <a:off x="1640542" y="1638300"/>
            <a:ext cx="8229600" cy="4419600"/>
          </a:xfrm>
          <a:noFill/>
          <a:ln/>
        </p:spPr>
        <p:txBody>
          <a:bodyPr>
            <a:normAutofit/>
          </a:bodyPr>
          <a:lstStyle/>
          <a:p>
            <a:pPr>
              <a:buFont typeface="Courier New" panose="02070309020205020404" pitchFamily="49" charset="0"/>
              <a:buChar char="o"/>
            </a:pPr>
            <a:r>
              <a:rPr lang="en-US" altLang="en-US" dirty="0">
                <a:latin typeface="+mj-lt"/>
              </a:rPr>
              <a:t>Requirement </a:t>
            </a:r>
            <a:r>
              <a:rPr lang="en-US" altLang="en-US" dirty="0" err="1" smtClean="0">
                <a:latin typeface="+mj-lt"/>
              </a:rPr>
              <a:t>colle</a:t>
            </a:r>
            <a:endParaRPr lang="en-US" altLang="en-US" dirty="0"/>
          </a:p>
          <a:p>
            <a:pPr>
              <a:lnSpc>
                <a:spcPct val="90000"/>
              </a:lnSpc>
            </a:pPr>
            <a:endParaRPr lang="en-US" altLang="en-US" dirty="0"/>
          </a:p>
        </p:txBody>
      </p:sp>
    </p:spTree>
    <p:extLst>
      <p:ext uri="{BB962C8B-B14F-4D97-AF65-F5344CB8AC3E}">
        <p14:creationId xmlns:p14="http://schemas.microsoft.com/office/powerpoint/2010/main" val="617061286"/>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C7E8B1-4A48-4A6F-BFB4-6C503155B75E}"/>
              </a:ext>
            </a:extLst>
          </p:cNvPr>
          <p:cNvSpPr>
            <a:spLocks noGrp="1"/>
          </p:cNvSpPr>
          <p:nvPr>
            <p:ph type="title"/>
          </p:nvPr>
        </p:nvSpPr>
        <p:spPr/>
        <p:txBody>
          <a:bodyPr/>
          <a:lstStyle/>
          <a:p>
            <a:r>
              <a:rPr lang="en-US" dirty="0"/>
              <a:t>Why do this?</a:t>
            </a:r>
          </a:p>
        </p:txBody>
      </p:sp>
      <p:sp>
        <p:nvSpPr>
          <p:cNvPr id="3" name="Content Placeholder 2">
            <a:extLst>
              <a:ext uri="{FF2B5EF4-FFF2-40B4-BE49-F238E27FC236}">
                <a16:creationId xmlns="" xmlns:a16="http://schemas.microsoft.com/office/drawing/2014/main" id="{9A83E531-635E-40D9-88B4-CC7E04135BD2}"/>
              </a:ext>
            </a:extLst>
          </p:cNvPr>
          <p:cNvSpPr>
            <a:spLocks noGrp="1"/>
          </p:cNvSpPr>
          <p:nvPr>
            <p:ph idx="1"/>
          </p:nvPr>
        </p:nvSpPr>
        <p:spPr/>
        <p:txBody>
          <a:bodyPr>
            <a:normAutofit/>
          </a:bodyPr>
          <a:lstStyle/>
          <a:p>
            <a:pPr marL="0" indent="0">
              <a:buNone/>
            </a:pPr>
            <a:endParaRPr lang="en-US" sz="2400" dirty="0"/>
          </a:p>
          <a:p>
            <a:pPr marL="0" indent="0">
              <a:buNone/>
            </a:pPr>
            <a:endParaRPr lang="en-US" sz="2400" dirty="0"/>
          </a:p>
          <a:p>
            <a:pPr marL="0" indent="0">
              <a:buNone/>
            </a:pPr>
            <a:r>
              <a:rPr lang="en-US" sz="2400" dirty="0"/>
              <a:t>A regular convolution has to do much more computational work to get there and needs to learn more weights.</a:t>
            </a:r>
          </a:p>
          <a:p>
            <a:pPr marL="0" indent="0">
              <a:buNone/>
            </a:pPr>
            <a:endParaRPr lang="en-US" sz="2400" dirty="0"/>
          </a:p>
          <a:p>
            <a:pPr marL="0" indent="0">
              <a:buNone/>
            </a:pPr>
            <a:r>
              <a:rPr lang="en-US" sz="2400" dirty="0"/>
              <a:t>Depth-wise Separable Convolution is about 9 times as fast as the regular convolution!</a:t>
            </a:r>
          </a:p>
        </p:txBody>
      </p:sp>
    </p:spTree>
    <p:extLst>
      <p:ext uri="{BB962C8B-B14F-4D97-AF65-F5344CB8AC3E}">
        <p14:creationId xmlns:p14="http://schemas.microsoft.com/office/powerpoint/2010/main" val="276089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93A549-12E6-498F-9139-3FA55EE73D80}"/>
              </a:ext>
            </a:extLst>
          </p:cNvPr>
          <p:cNvSpPr>
            <a:spLocks noGrp="1"/>
          </p:cNvSpPr>
          <p:nvPr>
            <p:ph type="title"/>
          </p:nvPr>
        </p:nvSpPr>
        <p:spPr/>
        <p:txBody>
          <a:bodyPr/>
          <a:lstStyle/>
          <a:p>
            <a:r>
              <a:rPr lang="en-US" dirty="0"/>
              <a:t>Initial model’s demo</a:t>
            </a:r>
          </a:p>
        </p:txBody>
      </p:sp>
      <p:sp>
        <p:nvSpPr>
          <p:cNvPr id="3" name="Content Placeholder 2">
            <a:extLst>
              <a:ext uri="{FF2B5EF4-FFF2-40B4-BE49-F238E27FC236}">
                <a16:creationId xmlns="" xmlns:a16="http://schemas.microsoft.com/office/drawing/2014/main" id="{0134CC37-D476-4289-8F33-C5F13F5A6596}"/>
              </a:ext>
            </a:extLst>
          </p:cNvPr>
          <p:cNvSpPr>
            <a:spLocks noGrp="1"/>
          </p:cNvSpPr>
          <p:nvPr>
            <p:ph idx="1"/>
          </p:nvPr>
        </p:nvSpPr>
        <p:spPr/>
        <p:txBody>
          <a:bodyPr>
            <a:normAutofit/>
          </a:bodyPr>
          <a:lstStyle/>
          <a:p>
            <a:pPr marL="0" indent="0">
              <a:buNone/>
            </a:pPr>
            <a:r>
              <a:rPr lang="en-US" sz="2400" dirty="0"/>
              <a:t> </a:t>
            </a:r>
          </a:p>
          <a:p>
            <a:r>
              <a:rPr lang="en-US" sz="2400" dirty="0"/>
              <a:t>Top-1% Accuracy = 70.6%</a:t>
            </a:r>
          </a:p>
          <a:p>
            <a:r>
              <a:rPr lang="en-US" sz="2400" dirty="0"/>
              <a:t>Number of parameters = 4,253,864</a:t>
            </a:r>
          </a:p>
          <a:p>
            <a:r>
              <a:rPr lang="en-US" sz="2400" dirty="0"/>
              <a:t>FPS = ?</a:t>
            </a:r>
          </a:p>
        </p:txBody>
      </p:sp>
    </p:spTree>
    <p:extLst>
      <p:ext uri="{BB962C8B-B14F-4D97-AF65-F5344CB8AC3E}">
        <p14:creationId xmlns:p14="http://schemas.microsoft.com/office/powerpoint/2010/main" val="166317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0F7ED4-510B-4881-8262-9DCFBCE743ED}"/>
              </a:ext>
            </a:extLst>
          </p:cNvPr>
          <p:cNvSpPr>
            <a:spLocks noGrp="1"/>
          </p:cNvSpPr>
          <p:nvPr>
            <p:ph type="title"/>
          </p:nvPr>
        </p:nvSpPr>
        <p:spPr>
          <a:xfrm>
            <a:off x="1261872" y="365760"/>
            <a:ext cx="9692640" cy="2092960"/>
          </a:xfrm>
        </p:spPr>
        <p:txBody>
          <a:bodyPr/>
          <a:lstStyle/>
          <a:p>
            <a:r>
              <a:rPr lang="en-US" dirty="0"/>
              <a:t>Can we make it even better?</a:t>
            </a:r>
          </a:p>
        </p:txBody>
      </p:sp>
    </p:spTree>
    <p:extLst>
      <p:ext uri="{BB962C8B-B14F-4D97-AF65-F5344CB8AC3E}">
        <p14:creationId xmlns:p14="http://schemas.microsoft.com/office/powerpoint/2010/main" val="1403883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9CBF9C-A2C1-4BBF-AA8F-34BE89CA7196}"/>
              </a:ext>
            </a:extLst>
          </p:cNvPr>
          <p:cNvSpPr>
            <a:spLocks noGrp="1"/>
          </p:cNvSpPr>
          <p:nvPr>
            <p:ph type="title"/>
          </p:nvPr>
        </p:nvSpPr>
        <p:spPr/>
        <p:txBody>
          <a:bodyPr/>
          <a:lstStyle/>
          <a:p>
            <a:r>
              <a:rPr lang="en-US" dirty="0"/>
              <a:t>Things we looked at:</a:t>
            </a:r>
          </a:p>
        </p:txBody>
      </p:sp>
      <p:sp>
        <p:nvSpPr>
          <p:cNvPr id="3" name="Content Placeholder 2">
            <a:extLst>
              <a:ext uri="{FF2B5EF4-FFF2-40B4-BE49-F238E27FC236}">
                <a16:creationId xmlns="" xmlns:a16="http://schemas.microsoft.com/office/drawing/2014/main" id="{8430A665-31D6-4BA4-B705-C003497F1797}"/>
              </a:ext>
            </a:extLst>
          </p:cNvPr>
          <p:cNvSpPr>
            <a:spLocks noGrp="1"/>
          </p:cNvSpPr>
          <p:nvPr>
            <p:ph idx="1"/>
          </p:nvPr>
        </p:nvSpPr>
        <p:spPr/>
        <p:txBody>
          <a:bodyPr/>
          <a:lstStyle/>
          <a:p>
            <a:endParaRPr lang="en-US" dirty="0"/>
          </a:p>
          <a:p>
            <a:pPr marL="0" indent="0">
              <a:buNone/>
            </a:pPr>
            <a:r>
              <a:rPr lang="en-US" sz="2400" dirty="0"/>
              <a:t>Quantization </a:t>
            </a:r>
            <a:r>
              <a:rPr lang="en-US" sz="1400" dirty="0"/>
              <a:t>(Fixed Point Quantization of Deep Convolutional Networks)</a:t>
            </a:r>
          </a:p>
          <a:p>
            <a:pPr marL="0" indent="0">
              <a:buNone/>
            </a:pPr>
            <a:endParaRPr lang="en-US" dirty="0"/>
          </a:p>
        </p:txBody>
      </p:sp>
      <p:pic>
        <p:nvPicPr>
          <p:cNvPr id="4" name="Picture 3">
            <a:extLst>
              <a:ext uri="{FF2B5EF4-FFF2-40B4-BE49-F238E27FC236}">
                <a16:creationId xmlns="" xmlns:a16="http://schemas.microsoft.com/office/drawing/2014/main" id="{AF0ABD07-4C82-4DAE-AB20-EB90B980CFE7}"/>
              </a:ext>
            </a:extLst>
          </p:cNvPr>
          <p:cNvPicPr>
            <a:picLocks noChangeAspect="1"/>
          </p:cNvPicPr>
          <p:nvPr/>
        </p:nvPicPr>
        <p:blipFill>
          <a:blip r:embed="rId2"/>
          <a:stretch>
            <a:fillRect/>
          </a:stretch>
        </p:blipFill>
        <p:spPr>
          <a:xfrm>
            <a:off x="2859405" y="3415347"/>
            <a:ext cx="4705350" cy="2486025"/>
          </a:xfrm>
          <a:prstGeom prst="rect">
            <a:avLst/>
          </a:prstGeom>
        </p:spPr>
      </p:pic>
    </p:spTree>
    <p:extLst>
      <p:ext uri="{BB962C8B-B14F-4D97-AF65-F5344CB8AC3E}">
        <p14:creationId xmlns:p14="http://schemas.microsoft.com/office/powerpoint/2010/main" val="667255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9CBF9C-A2C1-4BBF-AA8F-34BE89CA7196}"/>
              </a:ext>
            </a:extLst>
          </p:cNvPr>
          <p:cNvSpPr>
            <a:spLocks noGrp="1"/>
          </p:cNvSpPr>
          <p:nvPr>
            <p:ph type="title"/>
          </p:nvPr>
        </p:nvSpPr>
        <p:spPr/>
        <p:txBody>
          <a:bodyPr/>
          <a:lstStyle/>
          <a:p>
            <a:r>
              <a:rPr lang="en-US" dirty="0"/>
              <a:t>Things we looked at:</a:t>
            </a:r>
          </a:p>
        </p:txBody>
      </p:sp>
      <p:sp>
        <p:nvSpPr>
          <p:cNvPr id="3" name="Content Placeholder 2">
            <a:extLst>
              <a:ext uri="{FF2B5EF4-FFF2-40B4-BE49-F238E27FC236}">
                <a16:creationId xmlns="" xmlns:a16="http://schemas.microsoft.com/office/drawing/2014/main" id="{8430A665-31D6-4BA4-B705-C003497F1797}"/>
              </a:ext>
            </a:extLst>
          </p:cNvPr>
          <p:cNvSpPr>
            <a:spLocks noGrp="1"/>
          </p:cNvSpPr>
          <p:nvPr>
            <p:ph idx="1"/>
          </p:nvPr>
        </p:nvSpPr>
        <p:spPr>
          <a:xfrm>
            <a:off x="1381760" y="1828800"/>
            <a:ext cx="9753600" cy="4351337"/>
          </a:xfrm>
        </p:spPr>
        <p:txBody>
          <a:bodyPr/>
          <a:lstStyle/>
          <a:p>
            <a:pPr marL="0" indent="0">
              <a:buNone/>
            </a:pPr>
            <a:endParaRPr lang="en-US" sz="2400" dirty="0"/>
          </a:p>
          <a:p>
            <a:pPr marL="0" indent="0">
              <a:buNone/>
            </a:pPr>
            <a:r>
              <a:rPr lang="en-US" sz="2400" dirty="0"/>
              <a:t>Setting low weights to ZERO </a:t>
            </a:r>
            <a:r>
              <a:rPr lang="en-US" sz="1400" dirty="0"/>
              <a:t>(Two-Bit Networks for Deep Learning on Resource-Constrained Embedded Devices)</a:t>
            </a:r>
          </a:p>
          <a:p>
            <a:pPr marL="0" indent="0">
              <a:buNone/>
            </a:pPr>
            <a:endParaRPr lang="en-US" dirty="0"/>
          </a:p>
        </p:txBody>
      </p:sp>
      <p:pic>
        <p:nvPicPr>
          <p:cNvPr id="4098" name="Picture 2" descr="Image result for sparse matrix">
            <a:extLst>
              <a:ext uri="{FF2B5EF4-FFF2-40B4-BE49-F238E27FC236}">
                <a16:creationId xmlns="" xmlns:a16="http://schemas.microsoft.com/office/drawing/2014/main" id="{40CF3BAC-1E0A-4F47-A00E-EB70DB410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969" y="3454043"/>
            <a:ext cx="5141912" cy="260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36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6145CE-36BC-408B-8F97-987EA7A591F3}"/>
              </a:ext>
            </a:extLst>
          </p:cNvPr>
          <p:cNvSpPr>
            <a:spLocks noGrp="1"/>
          </p:cNvSpPr>
          <p:nvPr>
            <p:ph type="title"/>
          </p:nvPr>
        </p:nvSpPr>
        <p:spPr/>
        <p:txBody>
          <a:bodyPr/>
          <a:lstStyle/>
          <a:p>
            <a:r>
              <a:rPr lang="en-US" dirty="0"/>
              <a:t>Other techniques</a:t>
            </a:r>
          </a:p>
        </p:txBody>
      </p:sp>
      <p:sp>
        <p:nvSpPr>
          <p:cNvPr id="3" name="Content Placeholder 2">
            <a:extLst>
              <a:ext uri="{FF2B5EF4-FFF2-40B4-BE49-F238E27FC236}">
                <a16:creationId xmlns="" xmlns:a16="http://schemas.microsoft.com/office/drawing/2014/main" id="{9534ADFC-09CB-4AC0-BD4D-0C6D05C81B38}"/>
              </a:ext>
            </a:extLst>
          </p:cNvPr>
          <p:cNvSpPr>
            <a:spLocks noGrp="1"/>
          </p:cNvSpPr>
          <p:nvPr>
            <p:ph idx="1"/>
          </p:nvPr>
        </p:nvSpPr>
        <p:spPr/>
        <p:txBody>
          <a:bodyPr>
            <a:normAutofit/>
          </a:bodyPr>
          <a:lstStyle/>
          <a:p>
            <a:pPr marL="0" indent="0">
              <a:buNone/>
            </a:pPr>
            <a:endParaRPr lang="en-US" sz="2400" dirty="0"/>
          </a:p>
          <a:p>
            <a:pPr marL="0" indent="0">
              <a:buNone/>
            </a:pPr>
            <a:r>
              <a:rPr lang="en-US" sz="2400" dirty="0"/>
              <a:t>Most Pruning techniques try to remove parameters from the fully connected layers because of its density.</a:t>
            </a:r>
          </a:p>
          <a:p>
            <a:pPr marL="0" indent="0">
              <a:buNone/>
            </a:pPr>
            <a:endParaRPr lang="en-US" sz="2400" dirty="0"/>
          </a:p>
          <a:p>
            <a:pPr marL="0" indent="0">
              <a:buNone/>
            </a:pPr>
            <a:r>
              <a:rPr lang="en-US" sz="2400" dirty="0"/>
              <a:t>But…</a:t>
            </a:r>
          </a:p>
          <a:p>
            <a:pPr marL="0" indent="0">
              <a:buNone/>
            </a:pPr>
            <a:r>
              <a:rPr lang="en-US" sz="2400" dirty="0"/>
              <a:t>The fully connected layers of VGG-16 occupy 90% of the total parameters but only contribute less than 1% of the overall floating point operations (FLOP).</a:t>
            </a:r>
          </a:p>
        </p:txBody>
      </p:sp>
    </p:spTree>
    <p:extLst>
      <p:ext uri="{BB962C8B-B14F-4D97-AF65-F5344CB8AC3E}">
        <p14:creationId xmlns:p14="http://schemas.microsoft.com/office/powerpoint/2010/main" val="498333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D71970-01AB-4ED8-BF1C-CABB45835D1F}"/>
              </a:ext>
            </a:extLst>
          </p:cNvPr>
          <p:cNvSpPr>
            <a:spLocks noGrp="1"/>
          </p:cNvSpPr>
          <p:nvPr>
            <p:ph type="title"/>
          </p:nvPr>
        </p:nvSpPr>
        <p:spPr/>
        <p:txBody>
          <a:bodyPr/>
          <a:lstStyle/>
          <a:p>
            <a:r>
              <a:rPr lang="en-US" dirty="0"/>
              <a:t>Our Solution</a:t>
            </a:r>
          </a:p>
        </p:txBody>
      </p:sp>
      <p:sp>
        <p:nvSpPr>
          <p:cNvPr id="3" name="Content Placeholder 2">
            <a:extLst>
              <a:ext uri="{FF2B5EF4-FFF2-40B4-BE49-F238E27FC236}">
                <a16:creationId xmlns="" xmlns:a16="http://schemas.microsoft.com/office/drawing/2014/main" id="{49F286EB-1905-4DCE-821F-B81CC3418FF9}"/>
              </a:ext>
            </a:extLst>
          </p:cNvPr>
          <p:cNvSpPr>
            <a:spLocks noGrp="1"/>
          </p:cNvSpPr>
          <p:nvPr>
            <p:ph idx="1"/>
          </p:nvPr>
        </p:nvSpPr>
        <p:spPr/>
        <p:txBody>
          <a:bodyPr/>
          <a:lstStyle/>
          <a:p>
            <a:pPr marL="0" indent="0">
              <a:buNone/>
            </a:pPr>
            <a:r>
              <a:rPr lang="en-US" sz="2400" dirty="0"/>
              <a:t>Filter Pruning </a:t>
            </a:r>
            <a:r>
              <a:rPr lang="en-US" sz="1400" dirty="0"/>
              <a:t>(PRUNING FILTERS FOR EFFICIENT CONVNETS )</a:t>
            </a:r>
          </a:p>
        </p:txBody>
      </p:sp>
      <p:pic>
        <p:nvPicPr>
          <p:cNvPr id="5122" name="Picture 2" descr="Image result for pruning filters for efficient convnets">
            <a:extLst>
              <a:ext uri="{FF2B5EF4-FFF2-40B4-BE49-F238E27FC236}">
                <a16:creationId xmlns="" xmlns:a16="http://schemas.microsoft.com/office/drawing/2014/main" id="{9990C5D9-7120-4440-AE88-F5D775BFE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41600"/>
            <a:ext cx="8605519" cy="387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27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A4B956-2C77-4298-B070-98E1730377FD}"/>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 xmlns:a16="http://schemas.microsoft.com/office/drawing/2014/main" id="{5E068FD3-9837-4E3E-9BA4-C496501C878E}"/>
              </a:ext>
            </a:extLst>
          </p:cNvPr>
          <p:cNvSpPr>
            <a:spLocks noGrp="1"/>
          </p:cNvSpPr>
          <p:nvPr>
            <p:ph idx="1"/>
          </p:nvPr>
        </p:nvSpPr>
        <p:spPr/>
        <p:txBody>
          <a:bodyPr>
            <a:normAutofit/>
          </a:bodyPr>
          <a:lstStyle/>
          <a:p>
            <a:endParaRPr lang="en-US" sz="2400" dirty="0"/>
          </a:p>
          <a:p>
            <a:pPr marL="0" indent="0">
              <a:buNone/>
            </a:pPr>
            <a:endParaRPr lang="en-US" sz="2400" dirty="0"/>
          </a:p>
          <a:p>
            <a:pPr marL="342900" indent="-342900">
              <a:buAutoNum type="arabicParenR"/>
            </a:pPr>
            <a:r>
              <a:rPr lang="en-US" sz="2400" dirty="0"/>
              <a:t>Depth-wise layer cannot be reduced using filter pruning</a:t>
            </a:r>
          </a:p>
          <a:p>
            <a:pPr marL="342900" indent="-342900">
              <a:buAutoNum type="arabicParenR"/>
            </a:pPr>
            <a:r>
              <a:rPr lang="en-US" sz="2400" dirty="0"/>
              <a:t>Computational  and Storage issues for using image-net data (300 GB)</a:t>
            </a:r>
          </a:p>
        </p:txBody>
      </p:sp>
    </p:spTree>
    <p:extLst>
      <p:ext uri="{BB962C8B-B14F-4D97-AF65-F5344CB8AC3E}">
        <p14:creationId xmlns:p14="http://schemas.microsoft.com/office/powerpoint/2010/main" val="37191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12BB87-AED9-4EF0-8C21-7C621FD79B0E}"/>
              </a:ext>
            </a:extLst>
          </p:cNvPr>
          <p:cNvSpPr>
            <a:spLocks noGrp="1"/>
          </p:cNvSpPr>
          <p:nvPr>
            <p:ph type="title"/>
          </p:nvPr>
        </p:nvSpPr>
        <p:spPr/>
        <p:txBody>
          <a:bodyPr/>
          <a:lstStyle/>
          <a:p>
            <a:r>
              <a:rPr lang="en-US" dirty="0"/>
              <a:t>Workflow</a:t>
            </a:r>
          </a:p>
        </p:txBody>
      </p:sp>
      <p:pic>
        <p:nvPicPr>
          <p:cNvPr id="4" name="Content Placeholder 3">
            <a:extLst>
              <a:ext uri="{FF2B5EF4-FFF2-40B4-BE49-F238E27FC236}">
                <a16:creationId xmlns="" xmlns:a16="http://schemas.microsoft.com/office/drawing/2014/main" id="{25C7F2E0-B1AD-47F9-950B-246A8B8269E1}"/>
              </a:ext>
            </a:extLst>
          </p:cNvPr>
          <p:cNvPicPr>
            <a:picLocks noGrp="1" noChangeAspect="1"/>
          </p:cNvPicPr>
          <p:nvPr>
            <p:ph idx="1"/>
          </p:nvPr>
        </p:nvPicPr>
        <p:blipFill>
          <a:blip r:embed="rId2"/>
          <a:stretch>
            <a:fillRect/>
          </a:stretch>
        </p:blipFill>
        <p:spPr>
          <a:xfrm>
            <a:off x="4162833" y="1828800"/>
            <a:ext cx="2793185" cy="4351338"/>
          </a:xfrm>
          <a:prstGeom prst="rect">
            <a:avLst/>
          </a:prstGeom>
        </p:spPr>
      </p:pic>
    </p:spTree>
    <p:extLst>
      <p:ext uri="{BB962C8B-B14F-4D97-AF65-F5344CB8AC3E}">
        <p14:creationId xmlns:p14="http://schemas.microsoft.com/office/powerpoint/2010/main" val="160979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769054-6650-49EB-B811-81D3F4B5DAA0}"/>
              </a:ext>
            </a:extLst>
          </p:cNvPr>
          <p:cNvSpPr>
            <a:spLocks noGrp="1"/>
          </p:cNvSpPr>
          <p:nvPr>
            <p:ph type="ctrTitle"/>
          </p:nvPr>
        </p:nvSpPr>
        <p:spPr/>
        <p:txBody>
          <a:bodyPr/>
          <a:lstStyle/>
          <a:p>
            <a:r>
              <a:rPr lang="en-US" dirty="0"/>
              <a:t>Object Detection Mobile App for Visually Impaired </a:t>
            </a:r>
          </a:p>
        </p:txBody>
      </p:sp>
    </p:spTree>
    <p:extLst>
      <p:ext uri="{BB962C8B-B14F-4D97-AF65-F5344CB8AC3E}">
        <p14:creationId xmlns:p14="http://schemas.microsoft.com/office/powerpoint/2010/main" val="1697970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706D31-F1D4-4375-84A5-87040A0C8029}"/>
              </a:ext>
            </a:extLst>
          </p:cNvPr>
          <p:cNvSpPr>
            <a:spLocks noGrp="1"/>
          </p:cNvSpPr>
          <p:nvPr>
            <p:ph type="title"/>
          </p:nvPr>
        </p:nvSpPr>
        <p:spPr>
          <a:xfrm>
            <a:off x="1261872" y="365760"/>
            <a:ext cx="9692640" cy="751840"/>
          </a:xfrm>
        </p:spPr>
        <p:txBody>
          <a:bodyPr/>
          <a:lstStyle/>
          <a:p>
            <a:r>
              <a:rPr lang="en-US" dirty="0"/>
              <a:t>Convolution Layers</a:t>
            </a:r>
          </a:p>
        </p:txBody>
      </p:sp>
      <p:graphicFrame>
        <p:nvGraphicFramePr>
          <p:cNvPr id="4" name="Content Placeholder 3">
            <a:extLst>
              <a:ext uri="{FF2B5EF4-FFF2-40B4-BE49-F238E27FC236}">
                <a16:creationId xmlns="" xmlns:a16="http://schemas.microsoft.com/office/drawing/2014/main" id="{DED5926C-57A0-4C3C-B9A4-AFC660519C2B}"/>
              </a:ext>
            </a:extLst>
          </p:cNvPr>
          <p:cNvGraphicFramePr>
            <a:graphicFrameLocks noGrp="1"/>
          </p:cNvGraphicFramePr>
          <p:nvPr>
            <p:ph idx="1"/>
            <p:extLst/>
          </p:nvPr>
        </p:nvGraphicFramePr>
        <p:xfrm>
          <a:off x="1261872" y="1280156"/>
          <a:ext cx="7648448" cy="5166091"/>
        </p:xfrm>
        <a:graphic>
          <a:graphicData uri="http://schemas.openxmlformats.org/drawingml/2006/table">
            <a:tbl>
              <a:tblPr firstRow="1" firstCol="1" bandRow="1">
                <a:tableStyleId>{5C22544A-7EE6-4342-B048-85BDC9FD1C3A}</a:tableStyleId>
              </a:tblPr>
              <a:tblGrid>
                <a:gridCol w="2162048">
                  <a:extLst>
                    <a:ext uri="{9D8B030D-6E8A-4147-A177-3AD203B41FA5}">
                      <a16:colId xmlns="" xmlns:a16="http://schemas.microsoft.com/office/drawing/2014/main" val="3138780944"/>
                    </a:ext>
                  </a:extLst>
                </a:gridCol>
                <a:gridCol w="1569912">
                  <a:extLst>
                    <a:ext uri="{9D8B030D-6E8A-4147-A177-3AD203B41FA5}">
                      <a16:colId xmlns="" xmlns:a16="http://schemas.microsoft.com/office/drawing/2014/main" val="127783250"/>
                    </a:ext>
                  </a:extLst>
                </a:gridCol>
                <a:gridCol w="1335141">
                  <a:extLst>
                    <a:ext uri="{9D8B030D-6E8A-4147-A177-3AD203B41FA5}">
                      <a16:colId xmlns="" xmlns:a16="http://schemas.microsoft.com/office/drawing/2014/main" val="2693812721"/>
                    </a:ext>
                  </a:extLst>
                </a:gridCol>
                <a:gridCol w="1705120">
                  <a:extLst>
                    <a:ext uri="{9D8B030D-6E8A-4147-A177-3AD203B41FA5}">
                      <a16:colId xmlns="" xmlns:a16="http://schemas.microsoft.com/office/drawing/2014/main" val="3825690791"/>
                    </a:ext>
                  </a:extLst>
                </a:gridCol>
                <a:gridCol w="876227">
                  <a:extLst>
                    <a:ext uri="{9D8B030D-6E8A-4147-A177-3AD203B41FA5}">
                      <a16:colId xmlns="" xmlns:a16="http://schemas.microsoft.com/office/drawing/2014/main" val="1750012110"/>
                    </a:ext>
                  </a:extLst>
                </a:gridCol>
              </a:tblGrid>
              <a:tr h="353196">
                <a:tc>
                  <a:txBody>
                    <a:bodyPr/>
                    <a:lstStyle/>
                    <a:p>
                      <a:r>
                        <a:rPr lang="en-US" sz="1200">
                          <a:effectLst/>
                        </a:rPr>
                        <a:t>Layer (type)</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Original Output Shape</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dirty="0">
                          <a:effectLst/>
                        </a:rPr>
                        <a:t>Original </a:t>
                      </a:r>
                      <a:r>
                        <a:rPr lang="en-US" sz="1200" dirty="0" err="1">
                          <a:effectLst/>
                        </a:rPr>
                        <a:t>Params</a:t>
                      </a:r>
                      <a:endParaRPr lang="en-US" sz="1200" dirty="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Pruned Output Shape</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Pruned Params</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665143202"/>
                  </a:ext>
                </a:extLst>
              </a:tr>
              <a:tr h="196219">
                <a:tc>
                  <a:txBody>
                    <a:bodyPr/>
                    <a:lstStyle/>
                    <a:p>
                      <a:r>
                        <a:rPr lang="en-US" sz="1200">
                          <a:effectLst/>
                        </a:rPr>
                        <a:t>conv1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112, 112, 32)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864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112, 112, 32)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539832586"/>
                  </a:ext>
                </a:extLst>
              </a:tr>
              <a:tr h="353196">
                <a:tc>
                  <a:txBody>
                    <a:bodyPr/>
                    <a:lstStyle/>
                    <a:p>
                      <a:r>
                        <a:rPr lang="en-US" sz="1200">
                          <a:effectLst/>
                        </a:rPr>
                        <a:t>conv_pw_1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112, 112, 64)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dirty="0">
                          <a:effectLst/>
                        </a:rPr>
                        <a:t>2048</a:t>
                      </a:r>
                      <a:endParaRPr lang="en-US" sz="1200" dirty="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112, 112, 64)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838252639"/>
                  </a:ext>
                </a:extLst>
              </a:tr>
              <a:tr h="353196">
                <a:tc>
                  <a:txBody>
                    <a:bodyPr/>
                    <a:lstStyle/>
                    <a:p>
                      <a:r>
                        <a:rPr lang="en-US" sz="1200">
                          <a:effectLst/>
                        </a:rPr>
                        <a:t>conv_pw_2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56, 56, 128)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8192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56, 56, 128)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44039378"/>
                  </a:ext>
                </a:extLst>
              </a:tr>
              <a:tr h="353196">
                <a:tc>
                  <a:txBody>
                    <a:bodyPr/>
                    <a:lstStyle/>
                    <a:p>
                      <a:r>
                        <a:rPr lang="en-US" sz="1200">
                          <a:effectLst/>
                        </a:rPr>
                        <a:t>conv_pw_3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56, 56, 128)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16384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56, 56, 128)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091389879"/>
                  </a:ext>
                </a:extLst>
              </a:tr>
              <a:tr h="353196">
                <a:tc>
                  <a:txBody>
                    <a:bodyPr/>
                    <a:lstStyle/>
                    <a:p>
                      <a:r>
                        <a:rPr lang="en-US" sz="1200">
                          <a:effectLst/>
                        </a:rPr>
                        <a:t>conv_pw_4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28, 28, 256)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32768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28, 28, 256)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891020026"/>
                  </a:ext>
                </a:extLst>
              </a:tr>
              <a:tr h="353196">
                <a:tc>
                  <a:txBody>
                    <a:bodyPr/>
                    <a:lstStyle/>
                    <a:p>
                      <a:r>
                        <a:rPr lang="en-US" sz="1200">
                          <a:effectLst/>
                        </a:rPr>
                        <a:t>conv_pw_5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28, 28, 256)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65536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28, 28, 256)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325672995"/>
                  </a:ext>
                </a:extLst>
              </a:tr>
              <a:tr h="353196">
                <a:tc>
                  <a:txBody>
                    <a:bodyPr/>
                    <a:lstStyle/>
                    <a:p>
                      <a:r>
                        <a:rPr lang="en-US" sz="1200">
                          <a:effectLst/>
                        </a:rPr>
                        <a:t>conv_pw_6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131072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122890732"/>
                  </a:ext>
                </a:extLst>
              </a:tr>
              <a:tr h="353196">
                <a:tc>
                  <a:txBody>
                    <a:bodyPr/>
                    <a:lstStyle/>
                    <a:p>
                      <a:r>
                        <a:rPr lang="en-US" sz="1200">
                          <a:effectLst/>
                        </a:rPr>
                        <a:t>conv_pw_7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262144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845446"/>
                  </a:ext>
                </a:extLst>
              </a:tr>
              <a:tr h="353196">
                <a:tc>
                  <a:txBody>
                    <a:bodyPr/>
                    <a:lstStyle/>
                    <a:p>
                      <a:r>
                        <a:rPr lang="en-US" sz="1200">
                          <a:effectLst/>
                        </a:rPr>
                        <a:t>conv_pw_8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262144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406458475"/>
                  </a:ext>
                </a:extLst>
              </a:tr>
              <a:tr h="353196">
                <a:tc>
                  <a:txBody>
                    <a:bodyPr/>
                    <a:lstStyle/>
                    <a:p>
                      <a:r>
                        <a:rPr lang="en-US" sz="1200">
                          <a:effectLst/>
                        </a:rPr>
                        <a:t>conv_pw_9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262144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189296625"/>
                  </a:ext>
                </a:extLst>
              </a:tr>
              <a:tr h="353196">
                <a:tc>
                  <a:txBody>
                    <a:bodyPr/>
                    <a:lstStyle/>
                    <a:p>
                      <a:r>
                        <a:rPr lang="en-US" sz="1200">
                          <a:effectLst/>
                        </a:rPr>
                        <a:t>conv_pw_10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262144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798365949"/>
                  </a:ext>
                </a:extLst>
              </a:tr>
              <a:tr h="353196">
                <a:tc>
                  <a:txBody>
                    <a:bodyPr/>
                    <a:lstStyle/>
                    <a:p>
                      <a:r>
                        <a:rPr lang="en-US" sz="1200">
                          <a:effectLst/>
                        </a:rPr>
                        <a:t>conv_pw_11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262144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340216574"/>
                  </a:ext>
                </a:extLst>
              </a:tr>
              <a:tr h="353196">
                <a:tc>
                  <a:txBody>
                    <a:bodyPr/>
                    <a:lstStyle/>
                    <a:p>
                      <a:r>
                        <a:rPr lang="en-US" sz="1200">
                          <a:effectLst/>
                        </a:rPr>
                        <a:t>conv_pw_12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7, 7, 1024)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524288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7, 7, 1024)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401508885"/>
                  </a:ext>
                </a:extLst>
              </a:tr>
              <a:tr h="353196">
                <a:tc>
                  <a:txBody>
                    <a:bodyPr/>
                    <a:lstStyle/>
                    <a:p>
                      <a:r>
                        <a:rPr lang="en-US" sz="1200">
                          <a:effectLst/>
                        </a:rPr>
                        <a:t>conv_pw_13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7, 7, 1024)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1048576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7, 7, 704)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dirty="0">
                          <a:effectLst/>
                        </a:rPr>
                        <a:t>400,256	</a:t>
                      </a:r>
                      <a:endParaRPr lang="en-US" sz="12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210733991"/>
                  </a:ext>
                </a:extLst>
              </a:tr>
            </a:tbl>
          </a:graphicData>
        </a:graphic>
      </p:graphicFrame>
    </p:spTree>
    <p:extLst>
      <p:ext uri="{BB962C8B-B14F-4D97-AF65-F5344CB8AC3E}">
        <p14:creationId xmlns:p14="http://schemas.microsoft.com/office/powerpoint/2010/main" val="1754049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AAD734-F895-4D2C-BD18-4B69B8D5E5A1}"/>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 xmlns:a16="http://schemas.microsoft.com/office/drawing/2014/main" id="{0E7CA6A8-575D-423F-8B70-2C94CDB8460C}"/>
              </a:ext>
            </a:extLst>
          </p:cNvPr>
          <p:cNvSpPr>
            <a:spLocks noGrp="1"/>
          </p:cNvSpPr>
          <p:nvPr>
            <p:ph idx="1"/>
          </p:nvPr>
        </p:nvSpPr>
        <p:spPr/>
        <p:txBody>
          <a:bodyPr/>
          <a:lstStyle/>
          <a:p>
            <a:r>
              <a:rPr lang="en-US" dirty="0"/>
              <a:t> Google Cloud Platform</a:t>
            </a:r>
          </a:p>
          <a:p>
            <a:r>
              <a:rPr lang="en-US" dirty="0"/>
              <a:t> 8 Core CPU, 30 GB Memory</a:t>
            </a:r>
          </a:p>
          <a:p>
            <a:r>
              <a:rPr lang="en-US" dirty="0"/>
              <a:t> 1 NVIDIA Tesla K80 GPU</a:t>
            </a:r>
          </a:p>
          <a:p>
            <a:pPr marL="0" indent="0">
              <a:buNone/>
            </a:pPr>
            <a:endParaRPr lang="en-US" dirty="0"/>
          </a:p>
        </p:txBody>
      </p:sp>
      <p:pic>
        <p:nvPicPr>
          <p:cNvPr id="5" name="Picture 4">
            <a:extLst>
              <a:ext uri="{FF2B5EF4-FFF2-40B4-BE49-F238E27FC236}">
                <a16:creationId xmlns="" xmlns:a16="http://schemas.microsoft.com/office/drawing/2014/main" id="{44B61935-2794-4867-BE7A-A72448EC8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3266122"/>
            <a:ext cx="7278878" cy="3190875"/>
          </a:xfrm>
          <a:prstGeom prst="rect">
            <a:avLst/>
          </a:prstGeom>
        </p:spPr>
      </p:pic>
    </p:spTree>
    <p:extLst>
      <p:ext uri="{BB962C8B-B14F-4D97-AF65-F5344CB8AC3E}">
        <p14:creationId xmlns:p14="http://schemas.microsoft.com/office/powerpoint/2010/main" val="1801957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4F779C-521B-486D-868B-268947B967D8}"/>
              </a:ext>
            </a:extLst>
          </p:cNvPr>
          <p:cNvSpPr>
            <a:spLocks noGrp="1"/>
          </p:cNvSpPr>
          <p:nvPr>
            <p:ph type="title"/>
          </p:nvPr>
        </p:nvSpPr>
        <p:spPr>
          <a:xfrm>
            <a:off x="1261872" y="365760"/>
            <a:ext cx="9692640" cy="1325562"/>
          </a:xfrm>
        </p:spPr>
        <p:txBody>
          <a:bodyPr/>
          <a:lstStyle/>
          <a:p>
            <a:r>
              <a:rPr lang="en-US" dirty="0"/>
              <a:t>Result</a:t>
            </a:r>
          </a:p>
        </p:txBody>
      </p:sp>
      <p:sp>
        <p:nvSpPr>
          <p:cNvPr id="3" name="Content Placeholder 2">
            <a:extLst>
              <a:ext uri="{FF2B5EF4-FFF2-40B4-BE49-F238E27FC236}">
                <a16:creationId xmlns="" xmlns:a16="http://schemas.microsoft.com/office/drawing/2014/main" id="{5A58B5FE-24CE-45A8-915F-10B643857875}"/>
              </a:ext>
            </a:extLst>
          </p:cNvPr>
          <p:cNvSpPr>
            <a:spLocks noGrp="1"/>
          </p:cNvSpPr>
          <p:nvPr>
            <p:ph idx="1"/>
          </p:nvPr>
        </p:nvSpPr>
        <p:spPr>
          <a:xfrm>
            <a:off x="1180592" y="1788160"/>
            <a:ext cx="8595360" cy="4351337"/>
          </a:xfrm>
        </p:spPr>
        <p:txBody>
          <a:bodyPr/>
          <a:lstStyle/>
          <a:p>
            <a:pPr marL="0" indent="0">
              <a:buNone/>
            </a:pPr>
            <a:r>
              <a:rPr lang="en-US" dirty="0"/>
              <a:t> </a:t>
            </a:r>
          </a:p>
        </p:txBody>
      </p:sp>
      <p:graphicFrame>
        <p:nvGraphicFramePr>
          <p:cNvPr id="7" name="Table 6">
            <a:extLst>
              <a:ext uri="{FF2B5EF4-FFF2-40B4-BE49-F238E27FC236}">
                <a16:creationId xmlns="" xmlns:a16="http://schemas.microsoft.com/office/drawing/2014/main" id="{083B18BF-BCA5-4156-A721-E0F374931564}"/>
              </a:ext>
            </a:extLst>
          </p:cNvPr>
          <p:cNvGraphicFramePr>
            <a:graphicFrameLocks noGrp="1"/>
          </p:cNvGraphicFramePr>
          <p:nvPr>
            <p:extLst/>
          </p:nvPr>
        </p:nvGraphicFramePr>
        <p:xfrm>
          <a:off x="1097280" y="2243666"/>
          <a:ext cx="8127999" cy="2826176"/>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3962166922"/>
                    </a:ext>
                  </a:extLst>
                </a:gridCol>
                <a:gridCol w="2709333">
                  <a:extLst>
                    <a:ext uri="{9D8B030D-6E8A-4147-A177-3AD203B41FA5}">
                      <a16:colId xmlns="" xmlns:a16="http://schemas.microsoft.com/office/drawing/2014/main" val="4218836577"/>
                    </a:ext>
                  </a:extLst>
                </a:gridCol>
                <a:gridCol w="2709333">
                  <a:extLst>
                    <a:ext uri="{9D8B030D-6E8A-4147-A177-3AD203B41FA5}">
                      <a16:colId xmlns="" xmlns:a16="http://schemas.microsoft.com/office/drawing/2014/main" val="2984602656"/>
                    </a:ext>
                  </a:extLst>
                </a:gridCol>
              </a:tblGrid>
              <a:tr h="706544">
                <a:tc>
                  <a:txBody>
                    <a:bodyPr/>
                    <a:lstStyle/>
                    <a:p>
                      <a:pPr algn="ctr"/>
                      <a:endParaRPr lang="en-US" dirty="0"/>
                    </a:p>
                  </a:txBody>
                  <a:tcPr/>
                </a:tc>
                <a:tc>
                  <a:txBody>
                    <a:bodyPr/>
                    <a:lstStyle/>
                    <a:p>
                      <a:pPr algn="ctr"/>
                      <a:r>
                        <a:rPr lang="en-US" dirty="0"/>
                        <a:t> Original model</a:t>
                      </a:r>
                    </a:p>
                  </a:txBody>
                  <a:tcPr/>
                </a:tc>
                <a:tc>
                  <a:txBody>
                    <a:bodyPr/>
                    <a:lstStyle/>
                    <a:p>
                      <a:pPr algn="ctr"/>
                      <a:r>
                        <a:rPr lang="en-US" dirty="0"/>
                        <a:t>Pruned model (only last layer)</a:t>
                      </a:r>
                    </a:p>
                  </a:txBody>
                  <a:tcPr/>
                </a:tc>
                <a:extLst>
                  <a:ext uri="{0D108BD9-81ED-4DB2-BD59-A6C34878D82A}">
                    <a16:rowId xmlns="" xmlns:a16="http://schemas.microsoft.com/office/drawing/2014/main" val="1468584025"/>
                  </a:ext>
                </a:extLst>
              </a:tr>
              <a:tr h="706544">
                <a:tc>
                  <a:txBody>
                    <a:bodyPr/>
                    <a:lstStyle/>
                    <a:p>
                      <a:pPr algn="ctr"/>
                      <a:r>
                        <a:rPr lang="en-US" dirty="0"/>
                        <a:t>Accuracy</a:t>
                      </a:r>
                    </a:p>
                  </a:txBody>
                  <a:tcPr/>
                </a:tc>
                <a:tc>
                  <a:txBody>
                    <a:bodyPr/>
                    <a:lstStyle/>
                    <a:p>
                      <a:pPr algn="ctr"/>
                      <a:r>
                        <a:rPr lang="en-US" dirty="0"/>
                        <a:t>70.6</a:t>
                      </a:r>
                    </a:p>
                  </a:txBody>
                  <a:tcPr/>
                </a:tc>
                <a:tc>
                  <a:txBody>
                    <a:bodyPr/>
                    <a:lstStyle/>
                    <a:p>
                      <a:pPr algn="ctr"/>
                      <a:r>
                        <a:rPr lang="en-US" dirty="0"/>
                        <a:t>68.12</a:t>
                      </a:r>
                    </a:p>
                  </a:txBody>
                  <a:tcPr/>
                </a:tc>
                <a:extLst>
                  <a:ext uri="{0D108BD9-81ED-4DB2-BD59-A6C34878D82A}">
                    <a16:rowId xmlns="" xmlns:a16="http://schemas.microsoft.com/office/drawing/2014/main" val="3972188471"/>
                  </a:ext>
                </a:extLst>
              </a:tr>
              <a:tr h="706544">
                <a:tc>
                  <a:txBody>
                    <a:bodyPr/>
                    <a:lstStyle/>
                    <a:p>
                      <a:pPr algn="ctr"/>
                      <a:r>
                        <a:rPr lang="en-US" dirty="0"/>
                        <a:t>No of parameters</a:t>
                      </a:r>
                    </a:p>
                  </a:txBody>
                  <a:tcPr/>
                </a:tc>
                <a:tc>
                  <a:txBody>
                    <a:bodyPr/>
                    <a:lstStyle/>
                    <a:p>
                      <a:pPr algn="ctr"/>
                      <a:r>
                        <a:rPr lang="en-US" sz="1800" dirty="0"/>
                        <a:t>4,253,864</a:t>
                      </a:r>
                      <a:endParaRPr lang="en-US" dirty="0"/>
                    </a:p>
                  </a:txBody>
                  <a:tcPr/>
                </a:tc>
                <a:tc>
                  <a:txBody>
                    <a:bodyPr/>
                    <a:lstStyle/>
                    <a:p>
                      <a:pPr algn="ctr"/>
                      <a:r>
                        <a:rPr lang="en-US" dirty="0"/>
                        <a:t>3,583,656 (84% of the original)</a:t>
                      </a:r>
                    </a:p>
                  </a:txBody>
                  <a:tcPr/>
                </a:tc>
                <a:extLst>
                  <a:ext uri="{0D108BD9-81ED-4DB2-BD59-A6C34878D82A}">
                    <a16:rowId xmlns="" xmlns:a16="http://schemas.microsoft.com/office/drawing/2014/main" val="703611195"/>
                  </a:ext>
                </a:extLst>
              </a:tr>
              <a:tr h="706544">
                <a:tc>
                  <a:txBody>
                    <a:bodyPr/>
                    <a:lstStyle/>
                    <a:p>
                      <a:pPr algn="ctr"/>
                      <a:r>
                        <a:rPr lang="en-US" dirty="0"/>
                        <a:t>FPS</a:t>
                      </a:r>
                    </a:p>
                  </a:txBody>
                  <a:tcPr/>
                </a:tc>
                <a:tc>
                  <a:txBody>
                    <a:bodyPr/>
                    <a:lstStyle/>
                    <a:p>
                      <a:pPr algn="ctr"/>
                      <a:r>
                        <a:rPr lang="en-US" dirty="0"/>
                        <a:t>0 to 1</a:t>
                      </a:r>
                    </a:p>
                  </a:txBody>
                  <a:tcPr/>
                </a:tc>
                <a:tc>
                  <a:txBody>
                    <a:bodyPr/>
                    <a:lstStyle/>
                    <a:p>
                      <a:pPr algn="ctr"/>
                      <a:r>
                        <a:rPr lang="en-US" dirty="0"/>
                        <a:t>10 to 15 </a:t>
                      </a:r>
                    </a:p>
                  </a:txBody>
                  <a:tcPr/>
                </a:tc>
                <a:extLst>
                  <a:ext uri="{0D108BD9-81ED-4DB2-BD59-A6C34878D82A}">
                    <a16:rowId xmlns="" xmlns:a16="http://schemas.microsoft.com/office/drawing/2014/main" val="1434957757"/>
                  </a:ext>
                </a:extLst>
              </a:tr>
            </a:tbl>
          </a:graphicData>
        </a:graphic>
      </p:graphicFrame>
    </p:spTree>
    <p:extLst>
      <p:ext uri="{BB962C8B-B14F-4D97-AF65-F5344CB8AC3E}">
        <p14:creationId xmlns:p14="http://schemas.microsoft.com/office/powerpoint/2010/main" val="224943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90F05637-243A-4944-A388-2144F7F0E6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1872" y="792480"/>
            <a:ext cx="3889248" cy="5397818"/>
          </a:xfrm>
        </p:spPr>
      </p:pic>
      <p:pic>
        <p:nvPicPr>
          <p:cNvPr id="7" name="Picture 6">
            <a:extLst>
              <a:ext uri="{FF2B5EF4-FFF2-40B4-BE49-F238E27FC236}">
                <a16:creationId xmlns="" xmlns:a16="http://schemas.microsoft.com/office/drawing/2014/main" id="{DDFC8317-3D87-4D53-9706-702BC415E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977" y="792480"/>
            <a:ext cx="3895725" cy="5790882"/>
          </a:xfrm>
          <a:prstGeom prst="rect">
            <a:avLst/>
          </a:prstGeom>
        </p:spPr>
      </p:pic>
    </p:spTree>
    <p:extLst>
      <p:ext uri="{BB962C8B-B14F-4D97-AF65-F5344CB8AC3E}">
        <p14:creationId xmlns:p14="http://schemas.microsoft.com/office/powerpoint/2010/main" val="1057765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A4D0696-378E-4192-9638-B8957A7BE22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 xmlns:a16="http://schemas.microsoft.com/office/drawing/2014/main" id="{A68762DD-00C4-4FC9-9D23-7182D8C8F282}"/>
              </a:ext>
            </a:extLst>
          </p:cNvPr>
          <p:cNvSpPr>
            <a:spLocks noGrp="1"/>
          </p:cNvSpPr>
          <p:nvPr>
            <p:ph type="ctrTitle"/>
          </p:nvPr>
        </p:nvSpPr>
        <p:spPr>
          <a:xfrm>
            <a:off x="4387349" y="1200152"/>
            <a:ext cx="6897171" cy="4457696"/>
          </a:xfrm>
        </p:spPr>
        <p:txBody>
          <a:bodyPr anchor="ctr">
            <a:normAutofit/>
          </a:bodyPr>
          <a:lstStyle/>
          <a:p>
            <a:pPr algn="l"/>
            <a:r>
              <a:rPr lang="en-US" sz="8000" dirty="0">
                <a:solidFill>
                  <a:srgbClr val="FFFFFF"/>
                </a:solidFill>
              </a:rPr>
              <a:t>Self Driving Cars</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50545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117C1D-1105-4F09-84A7-5A376B46385B}"/>
              </a:ext>
            </a:extLst>
          </p:cNvPr>
          <p:cNvSpPr>
            <a:spLocks noGrp="1"/>
          </p:cNvSpPr>
          <p:nvPr>
            <p:ph type="title"/>
          </p:nvPr>
        </p:nvSpPr>
        <p:spPr>
          <a:xfrm>
            <a:off x="719957" y="1189121"/>
            <a:ext cx="4204137" cy="1342754"/>
          </a:xfrm>
        </p:spPr>
        <p:txBody>
          <a:bodyPr>
            <a:normAutofit/>
          </a:bodyPr>
          <a:lstStyle/>
          <a:p>
            <a:pPr algn="ctr"/>
            <a:r>
              <a:rPr lang="en-US" sz="3600" dirty="0"/>
              <a:t>PROBLEM STATEMENT</a:t>
            </a:r>
          </a:p>
        </p:txBody>
      </p:sp>
      <p:sp>
        <p:nvSpPr>
          <p:cNvPr id="3" name="Content Placeholder 2">
            <a:extLst>
              <a:ext uri="{FF2B5EF4-FFF2-40B4-BE49-F238E27FC236}">
                <a16:creationId xmlns="" xmlns:a16="http://schemas.microsoft.com/office/drawing/2014/main" id="{F119059A-7554-4891-9D04-88C97A98B6C4}"/>
              </a:ext>
            </a:extLst>
          </p:cNvPr>
          <p:cNvSpPr>
            <a:spLocks noGrp="1"/>
          </p:cNvSpPr>
          <p:nvPr>
            <p:ph idx="1"/>
          </p:nvPr>
        </p:nvSpPr>
        <p:spPr>
          <a:xfrm>
            <a:off x="525516" y="3417573"/>
            <a:ext cx="4593021" cy="2619839"/>
          </a:xfrm>
        </p:spPr>
        <p:txBody>
          <a:bodyPr anchor="ctr">
            <a:normAutofit/>
          </a:bodyPr>
          <a:lstStyle/>
          <a:p>
            <a:r>
              <a:rPr lang="en-US" sz="1800" dirty="0"/>
              <a:t>Supervised regression problem between the car steering angles and the road images in front of a car</a:t>
            </a:r>
          </a:p>
          <a:p>
            <a:pPr marL="0" indent="0">
              <a:buNone/>
            </a:pPr>
            <a:endParaRPr lang="en-US" sz="1800" dirty="0"/>
          </a:p>
          <a:p>
            <a:r>
              <a:rPr lang="en-US" sz="1800" dirty="0"/>
              <a:t>use a neural network to clone car driving behavior</a:t>
            </a:r>
          </a:p>
          <a:p>
            <a:r>
              <a:rPr lang="en-US" sz="1800" dirty="0">
                <a:hlinkClick r:id="rId2"/>
              </a:rPr>
              <a:t>https://www.youtube.com/watch?v=-</a:t>
            </a:r>
            <a:r>
              <a:rPr lang="en-US" sz="1800" dirty="0" smtClean="0">
                <a:hlinkClick r:id="rId2"/>
              </a:rPr>
              <a:t>zWhgLDXqyY</a:t>
            </a:r>
            <a:endParaRPr lang="en-US" sz="1800" dirty="0" smtClean="0"/>
          </a:p>
          <a:p>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831" y="1860498"/>
            <a:ext cx="6557083" cy="3572373"/>
          </a:xfrm>
          <a:prstGeom prst="rect">
            <a:avLst/>
          </a:prstGeom>
        </p:spPr>
      </p:pic>
    </p:spTree>
    <p:extLst>
      <p:ext uri="{BB962C8B-B14F-4D97-AF65-F5344CB8AC3E}">
        <p14:creationId xmlns:p14="http://schemas.microsoft.com/office/powerpoint/2010/main" val="148169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A8C7E5-82E4-4844-AB58-9F995580D200}"/>
              </a:ext>
            </a:extLst>
          </p:cNvPr>
          <p:cNvSpPr>
            <a:spLocks noGrp="1"/>
          </p:cNvSpPr>
          <p:nvPr>
            <p:ph type="title"/>
          </p:nvPr>
        </p:nvSpPr>
        <p:spPr>
          <a:xfrm>
            <a:off x="833002" y="365125"/>
            <a:ext cx="10520702" cy="1325563"/>
          </a:xfrm>
        </p:spPr>
        <p:txBody>
          <a:bodyPr>
            <a:normAutofit/>
          </a:bodyPr>
          <a:lstStyle/>
          <a:p>
            <a:r>
              <a:rPr lang="en-US" dirty="0"/>
              <a:t>APPROACH</a:t>
            </a:r>
          </a:p>
        </p:txBody>
      </p:sp>
      <p:graphicFrame>
        <p:nvGraphicFramePr>
          <p:cNvPr id="5" name="Content Placeholder 2"/>
          <p:cNvGraphicFramePr>
            <a:graphicFrameLocks noGrp="1"/>
          </p:cNvGraphicFramePr>
          <p:nvPr>
            <p:ph idx="1"/>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0434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80D403D-5CAD-48D8-9CE3-B3351D608C16}"/>
              </a:ext>
            </a:extLst>
          </p:cNvPr>
          <p:cNvPicPr>
            <a:picLocks noGrp="1" noChangeAspect="1"/>
          </p:cNvPicPr>
          <p:nvPr>
            <p:ph idx="1"/>
          </p:nvPr>
        </p:nvPicPr>
        <p:blipFill>
          <a:blip r:embed="rId2"/>
          <a:stretch>
            <a:fillRect/>
          </a:stretch>
        </p:blipFill>
        <p:spPr>
          <a:xfrm>
            <a:off x="4038600" y="1109111"/>
            <a:ext cx="7188199" cy="4636388"/>
          </a:xfrm>
          <a:prstGeom prst="rect">
            <a:avLst/>
          </a:prstGeom>
        </p:spPr>
      </p:pic>
      <p:sp>
        <p:nvSpPr>
          <p:cNvPr id="2" name="Title 1">
            <a:extLst>
              <a:ext uri="{FF2B5EF4-FFF2-40B4-BE49-F238E27FC236}">
                <a16:creationId xmlns="" xmlns:a16="http://schemas.microsoft.com/office/drawing/2014/main" id="{0EA8C7E5-82E4-4844-AB58-9F995580D200}"/>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NVIDIA MODEL FOR DATA GENERATION</a:t>
            </a:r>
          </a:p>
        </p:txBody>
      </p:sp>
    </p:spTree>
    <p:extLst>
      <p:ext uri="{BB962C8B-B14F-4D97-AF65-F5344CB8AC3E}">
        <p14:creationId xmlns:p14="http://schemas.microsoft.com/office/powerpoint/2010/main" val="927708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 xmlns:a16="http://schemas.microsoft.com/office/drawing/2014/main" id="{C2B75C27-FBFA-4088-80AA-B1B02054752B}"/>
              </a:ext>
            </a:extLst>
          </p:cNvPr>
          <p:cNvPicPr>
            <a:picLocks noGrp="1" noChangeAspect="1"/>
          </p:cNvPicPr>
          <p:nvPr>
            <p:ph idx="1"/>
          </p:nvPr>
        </p:nvPicPr>
        <p:blipFill>
          <a:blip r:embed="rId2"/>
          <a:stretch>
            <a:fillRect/>
          </a:stretch>
        </p:blipFill>
        <p:spPr>
          <a:xfrm>
            <a:off x="1345514" y="1675227"/>
            <a:ext cx="9500971" cy="4394199"/>
          </a:xfrm>
          <a:prstGeom prst="rect">
            <a:avLst/>
          </a:prstGeom>
        </p:spPr>
      </p:pic>
      <p:sp>
        <p:nvSpPr>
          <p:cNvPr id="2" name="Title 1">
            <a:extLst>
              <a:ext uri="{FF2B5EF4-FFF2-40B4-BE49-F238E27FC236}">
                <a16:creationId xmlns="" xmlns:a16="http://schemas.microsoft.com/office/drawing/2014/main" id="{8E24982C-B44C-4105-9795-5CB666CD8EC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Software Design</a:t>
            </a:r>
          </a:p>
        </p:txBody>
      </p:sp>
    </p:spTree>
    <p:extLst>
      <p:ext uri="{BB962C8B-B14F-4D97-AF65-F5344CB8AC3E}">
        <p14:creationId xmlns:p14="http://schemas.microsoft.com/office/powerpoint/2010/main" val="1266373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18E1C-BF61-4F86-9B88-C963F4D35370}"/>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 xmlns:a16="http://schemas.microsoft.com/office/drawing/2014/main" id="{D99669F2-CD08-4E78-9673-920858F9515A}"/>
              </a:ext>
            </a:extLst>
          </p:cNvPr>
          <p:cNvSpPr>
            <a:spLocks noGrp="1"/>
          </p:cNvSpPr>
          <p:nvPr>
            <p:ph idx="1"/>
          </p:nvPr>
        </p:nvSpPr>
        <p:spPr/>
        <p:txBody>
          <a:bodyPr>
            <a:normAutofit fontScale="62500" lnSpcReduction="20000"/>
          </a:bodyPr>
          <a:lstStyle/>
          <a:p>
            <a:r>
              <a:rPr lang="en-US" dirty="0"/>
              <a:t>[1] Y. </a:t>
            </a:r>
            <a:r>
              <a:rPr lang="en-US" dirty="0" err="1"/>
              <a:t>LeCun</a:t>
            </a:r>
            <a:r>
              <a:rPr lang="en-US" dirty="0"/>
              <a:t>, B. </a:t>
            </a:r>
            <a:r>
              <a:rPr lang="en-US" dirty="0" err="1"/>
              <a:t>Boser</a:t>
            </a:r>
            <a:r>
              <a:rPr lang="en-US" dirty="0"/>
              <a:t>, J. S. </a:t>
            </a:r>
            <a:r>
              <a:rPr lang="en-US" dirty="0" err="1"/>
              <a:t>Denker</a:t>
            </a:r>
            <a:r>
              <a:rPr lang="en-US" dirty="0"/>
              <a:t>, D. Henderson, R. E. Howard, W. Hubbard, and L. D. </a:t>
            </a:r>
            <a:r>
              <a:rPr lang="en-US" dirty="0" err="1"/>
              <a:t>Jackel</a:t>
            </a:r>
            <a:r>
              <a:rPr lang="en-US" dirty="0"/>
              <a:t>. Backpropagation applied to handwritten zip code recognition. Neural Computation, 1(4):541–551, Winter 1989. URL: http://yann.lecun.org/exdb/publis/pdf/lecun-89e.pdf. </a:t>
            </a:r>
          </a:p>
          <a:p>
            <a:r>
              <a:rPr lang="en-US" dirty="0"/>
              <a:t>[2] Alex </a:t>
            </a:r>
            <a:r>
              <a:rPr lang="en-US" dirty="0" err="1"/>
              <a:t>Krizhevsky</a:t>
            </a:r>
            <a:r>
              <a:rPr lang="en-US" dirty="0"/>
              <a:t>, Ilya </a:t>
            </a:r>
            <a:r>
              <a:rPr lang="en-US" dirty="0" err="1"/>
              <a:t>Sutskever</a:t>
            </a:r>
            <a:r>
              <a:rPr lang="en-US" dirty="0"/>
              <a:t>, and Geoffrey E. Hinton. </a:t>
            </a:r>
            <a:r>
              <a:rPr lang="en-US" dirty="0" err="1"/>
              <a:t>Imagenet</a:t>
            </a:r>
            <a:r>
              <a:rPr lang="en-US" dirty="0"/>
              <a:t> classification with deep convolutional neural networks. In F. Pereira, C. J. C. Burges, L. </a:t>
            </a:r>
            <a:r>
              <a:rPr lang="en-US" dirty="0" err="1"/>
              <a:t>Bottou</a:t>
            </a:r>
            <a:r>
              <a:rPr lang="en-US" dirty="0"/>
              <a:t>, and K. Q. Weinberger, editors, Advances in Neural Information Processing Systems 25, pages 1097–1105. Curran Associates, Inc., 2012. URL: http://papers.nips.cc/paper/ 4824-imagenet-classification-with-deep-convolutional-neural-networks. pdf.</a:t>
            </a:r>
          </a:p>
          <a:p>
            <a:r>
              <a:rPr lang="en-US" dirty="0"/>
              <a:t> [3] L. D. </a:t>
            </a:r>
            <a:r>
              <a:rPr lang="en-US" dirty="0" err="1"/>
              <a:t>Jackel</a:t>
            </a:r>
            <a:r>
              <a:rPr lang="en-US" dirty="0"/>
              <a:t>, D. Sharman, </a:t>
            </a:r>
            <a:r>
              <a:rPr lang="en-US" dirty="0" err="1"/>
              <a:t>Stenard</a:t>
            </a:r>
            <a:r>
              <a:rPr lang="en-US" dirty="0"/>
              <a:t> C. E., Strom B. I., , and D </a:t>
            </a:r>
            <a:r>
              <a:rPr lang="en-US" dirty="0" err="1"/>
              <a:t>Zuckert</a:t>
            </a:r>
            <a:r>
              <a:rPr lang="en-US" dirty="0"/>
              <a:t>. Optical character recognition for self-service banking. AT&amp;T Technical Journal, 74(1):16–24, 1995.</a:t>
            </a:r>
          </a:p>
          <a:p>
            <a:r>
              <a:rPr lang="en-US" dirty="0"/>
              <a:t> [4] Large scale visual recognition challenge (ILSVRC). URL: http://www.image-net.org/ challenges/LSVRC/. </a:t>
            </a:r>
          </a:p>
          <a:p>
            <a:r>
              <a:rPr lang="en-US" dirty="0"/>
              <a:t>[5] Net-Scale Technologies, Inc. Autonomous off-road vehicle control using end-to-end learning, July 2004. Final technical report. URL: http://net-scale.com/doc/net-scale-dave-report.pdf. [</a:t>
            </a:r>
          </a:p>
          <a:p>
            <a:r>
              <a:rPr lang="en-US" dirty="0"/>
              <a:t>6] Dean A. </a:t>
            </a:r>
            <a:r>
              <a:rPr lang="en-US" dirty="0" err="1"/>
              <a:t>Pomerleau</a:t>
            </a:r>
            <a:r>
              <a:rPr lang="en-US" dirty="0"/>
              <a:t>. ALVINN, an autonomous land vehicle in a neural network. Technical report, Carnegie Mellon University, 1989. URL: http://repository.cmu.edu/cgi/viewcontent. </a:t>
            </a:r>
            <a:r>
              <a:rPr lang="en-US" dirty="0" err="1"/>
              <a:t>cgi?article</a:t>
            </a:r>
            <a:r>
              <a:rPr lang="en-US" dirty="0"/>
              <a:t>=2874&amp;context=</a:t>
            </a:r>
            <a:r>
              <a:rPr lang="en-US" dirty="0" err="1"/>
              <a:t>compsci</a:t>
            </a:r>
            <a:r>
              <a:rPr lang="en-US" dirty="0"/>
              <a:t>. </a:t>
            </a:r>
          </a:p>
        </p:txBody>
      </p:sp>
    </p:spTree>
    <p:extLst>
      <p:ext uri="{BB962C8B-B14F-4D97-AF65-F5344CB8AC3E}">
        <p14:creationId xmlns:p14="http://schemas.microsoft.com/office/powerpoint/2010/main" val="221442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D86CD-36C9-4056-82A8-8CCCF35A73CD}"/>
              </a:ext>
            </a:extLst>
          </p:cNvPr>
          <p:cNvSpPr>
            <a:spLocks noGrp="1"/>
          </p:cNvSpPr>
          <p:nvPr>
            <p:ph type="title"/>
          </p:nvPr>
        </p:nvSpPr>
        <p:spPr/>
        <p:txBody>
          <a:bodyPr/>
          <a:lstStyle/>
          <a:p>
            <a:r>
              <a:rPr lang="en-US" dirty="0"/>
              <a:t>Applications of Computer Vision</a:t>
            </a:r>
          </a:p>
        </p:txBody>
      </p:sp>
      <p:sp>
        <p:nvSpPr>
          <p:cNvPr id="3" name="Content Placeholder 2">
            <a:extLst>
              <a:ext uri="{FF2B5EF4-FFF2-40B4-BE49-F238E27FC236}">
                <a16:creationId xmlns="" xmlns:a16="http://schemas.microsoft.com/office/drawing/2014/main" id="{9F29C609-12E3-41A4-8F4B-9066FDB7F56C}"/>
              </a:ext>
            </a:extLst>
          </p:cNvPr>
          <p:cNvSpPr>
            <a:spLocks noGrp="1"/>
          </p:cNvSpPr>
          <p:nvPr>
            <p:ph idx="1"/>
          </p:nvPr>
        </p:nvSpPr>
        <p:spPr/>
        <p:txBody>
          <a:bodyPr>
            <a:normAutofit/>
          </a:bodyPr>
          <a:lstStyle/>
          <a:p>
            <a:pPr marL="0" indent="0">
              <a:buNone/>
            </a:pPr>
            <a:r>
              <a:rPr lang="en-US" sz="2400" dirty="0"/>
              <a:t>1. Data Centers</a:t>
            </a:r>
          </a:p>
          <a:p>
            <a:pPr marL="0" indent="0">
              <a:buNone/>
            </a:pPr>
            <a:r>
              <a:rPr lang="en-US" sz="2400" dirty="0"/>
              <a:t>	Social Media Analysis</a:t>
            </a:r>
          </a:p>
          <a:p>
            <a:pPr marL="0" indent="0">
              <a:buNone/>
            </a:pPr>
            <a:r>
              <a:rPr lang="en-US" sz="2400" dirty="0"/>
              <a:t>	Govt. Intelligence</a:t>
            </a:r>
          </a:p>
          <a:p>
            <a:pPr marL="0" indent="0">
              <a:buNone/>
            </a:pPr>
            <a:endParaRPr lang="en-US" sz="2400" dirty="0"/>
          </a:p>
          <a:p>
            <a:pPr marL="0" indent="0">
              <a:buNone/>
            </a:pPr>
            <a:r>
              <a:rPr lang="en-US" sz="2400" dirty="0"/>
              <a:t>2. Gadgets</a:t>
            </a:r>
          </a:p>
          <a:p>
            <a:pPr marL="0" indent="0">
              <a:buNone/>
            </a:pPr>
            <a:r>
              <a:rPr lang="en-US" sz="2400" dirty="0"/>
              <a:t>	Self Driving cars</a:t>
            </a:r>
          </a:p>
          <a:p>
            <a:pPr marL="0" indent="0">
              <a:buNone/>
            </a:pPr>
            <a:r>
              <a:rPr lang="en-US" sz="2400" dirty="0"/>
              <a:t>	Smart phones</a:t>
            </a:r>
          </a:p>
          <a:p>
            <a:pPr marL="0" indent="0">
              <a:buNone/>
            </a:pPr>
            <a:r>
              <a:rPr lang="en-US" sz="2400" dirty="0"/>
              <a:t>	Drones</a:t>
            </a:r>
          </a:p>
          <a:p>
            <a:pPr marL="0" indent="0">
              <a:buNone/>
            </a:pPr>
            <a:endParaRPr lang="en-US" sz="2400" dirty="0"/>
          </a:p>
        </p:txBody>
      </p:sp>
    </p:spTree>
    <p:extLst>
      <p:ext uri="{BB962C8B-B14F-4D97-AF65-F5344CB8AC3E}">
        <p14:creationId xmlns:p14="http://schemas.microsoft.com/office/powerpoint/2010/main" val="202330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F846D450-9E78-4C7E-AD4F-6E5AEB017A59}"/>
              </a:ext>
            </a:extLst>
          </p:cNvPr>
          <p:cNvSpPr>
            <a:spLocks noGrp="1"/>
          </p:cNvSpPr>
          <p:nvPr>
            <p:ph type="subTitle" idx="1"/>
          </p:nvPr>
        </p:nvSpPr>
        <p:spPr>
          <a:xfrm>
            <a:off x="1751012" y="4634143"/>
            <a:ext cx="8676222" cy="1376038"/>
          </a:xfrm>
        </p:spPr>
        <p:txBody>
          <a:bodyPr>
            <a:normAutofit/>
          </a:bodyPr>
          <a:lstStyle/>
          <a:p>
            <a:r>
              <a:rPr lang="en-US" dirty="0"/>
              <a:t>Eugene Cheah | </a:t>
            </a:r>
            <a:r>
              <a:rPr lang="en-MY" dirty="0">
                <a:effectLst/>
              </a:rPr>
              <a:t>Mahalakshmi Arunachalam</a:t>
            </a:r>
          </a:p>
          <a:p>
            <a:r>
              <a:rPr lang="en-US" dirty="0"/>
              <a:t>INFO 7390 Advances in Data Sciences and Architecture</a:t>
            </a:r>
          </a:p>
          <a:p>
            <a:r>
              <a:rPr lang="en-US" dirty="0"/>
              <a:t>Uber Data Optimization</a:t>
            </a:r>
            <a:endParaRPr lang="en-MY" dirty="0"/>
          </a:p>
        </p:txBody>
      </p:sp>
      <p:pic>
        <p:nvPicPr>
          <p:cNvPr id="1028" name="Picture 4" descr="Image result for uber logo">
            <a:extLst>
              <a:ext uri="{FF2B5EF4-FFF2-40B4-BE49-F238E27FC236}">
                <a16:creationId xmlns="" xmlns:a16="http://schemas.microsoft.com/office/drawing/2014/main" id="{3E23F9D8-CE27-440A-9FB1-3DFA87803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113" y="-332515"/>
            <a:ext cx="6581775" cy="657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594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559941-2C0B-4975-A9F8-9DF698449100}"/>
              </a:ext>
            </a:extLst>
          </p:cNvPr>
          <p:cNvSpPr>
            <a:spLocks noGrp="1"/>
          </p:cNvSpPr>
          <p:nvPr>
            <p:ph type="title"/>
          </p:nvPr>
        </p:nvSpPr>
        <p:spPr/>
        <p:txBody>
          <a:bodyPr/>
          <a:lstStyle/>
          <a:p>
            <a:r>
              <a:rPr lang="en-US" dirty="0"/>
              <a:t>Abstract</a:t>
            </a:r>
            <a:endParaRPr lang="en-MY" dirty="0"/>
          </a:p>
        </p:txBody>
      </p:sp>
      <p:sp>
        <p:nvSpPr>
          <p:cNvPr id="3" name="Content Placeholder 2">
            <a:extLst>
              <a:ext uri="{FF2B5EF4-FFF2-40B4-BE49-F238E27FC236}">
                <a16:creationId xmlns="" xmlns:a16="http://schemas.microsoft.com/office/drawing/2014/main" id="{4DAC8B7B-53D7-4F3B-9D0F-F9FF7C14D14A}"/>
              </a:ext>
            </a:extLst>
          </p:cNvPr>
          <p:cNvSpPr>
            <a:spLocks noGrp="1"/>
          </p:cNvSpPr>
          <p:nvPr>
            <p:ph idx="1"/>
          </p:nvPr>
        </p:nvSpPr>
        <p:spPr/>
        <p:txBody>
          <a:bodyPr>
            <a:normAutofit fontScale="77500" lnSpcReduction="20000"/>
          </a:bodyPr>
          <a:lstStyle/>
          <a:p>
            <a:pPr marL="0" indent="0">
              <a:buNone/>
            </a:pPr>
            <a:r>
              <a:rPr lang="en-MY" dirty="0"/>
              <a:t>Being an Uber driver may sound lucrative, but how real is it and can the time utilization be</a:t>
            </a:r>
          </a:p>
          <a:p>
            <a:pPr marL="0" indent="0">
              <a:buNone/>
            </a:pPr>
            <a:r>
              <a:rPr lang="en-MY" dirty="0"/>
              <a:t>maximized as they also need to pay for expenses for running the car or its insurance. An Uber</a:t>
            </a:r>
          </a:p>
          <a:p>
            <a:pPr marL="0" indent="0">
              <a:buNone/>
            </a:pPr>
            <a:r>
              <a:rPr lang="en-MY" dirty="0"/>
              <a:t>driver may happen to be driving at a particular location, but there is no guarantee that there are</a:t>
            </a:r>
          </a:p>
          <a:p>
            <a:pPr marL="0" indent="0">
              <a:buNone/>
            </a:pPr>
            <a:r>
              <a:rPr lang="en-MY" dirty="0"/>
              <a:t>passengers there, if any. Logically speaking, it is better to have accurate predictions for an Uber</a:t>
            </a:r>
          </a:p>
          <a:p>
            <a:pPr marL="0" indent="0">
              <a:buNone/>
            </a:pPr>
            <a:r>
              <a:rPr lang="en-MY" dirty="0"/>
              <a:t>driver to decide upon his/her own schedule, maximize earnings in a shorter time, and on top of</a:t>
            </a:r>
          </a:p>
          <a:p>
            <a:pPr marL="0" indent="0">
              <a:buNone/>
            </a:pPr>
            <a:r>
              <a:rPr lang="en-MY" dirty="0"/>
              <a:t>that knowing all the best driving locations where ride-hailing customers are densest. Conducting</a:t>
            </a:r>
          </a:p>
          <a:p>
            <a:pPr marL="0" indent="0">
              <a:buNone/>
            </a:pPr>
            <a:r>
              <a:rPr lang="en-MY" dirty="0"/>
              <a:t>data analysis, training predictive models, and building an application would come in handy for</a:t>
            </a:r>
          </a:p>
          <a:p>
            <a:pPr marL="0" indent="0">
              <a:buNone/>
            </a:pPr>
            <a:r>
              <a:rPr lang="en-MY" dirty="0"/>
              <a:t>the drivers, all in which are the aim of the project.</a:t>
            </a:r>
          </a:p>
        </p:txBody>
      </p:sp>
    </p:spTree>
    <p:extLst>
      <p:ext uri="{BB962C8B-B14F-4D97-AF65-F5344CB8AC3E}">
        <p14:creationId xmlns:p14="http://schemas.microsoft.com/office/powerpoint/2010/main" val="1230979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664B49-9CA1-48D5-A9B0-2029B50CCAF4}"/>
              </a:ext>
            </a:extLst>
          </p:cNvPr>
          <p:cNvSpPr>
            <a:spLocks noGrp="1"/>
          </p:cNvSpPr>
          <p:nvPr>
            <p:ph type="title"/>
          </p:nvPr>
        </p:nvSpPr>
        <p:spPr/>
        <p:txBody>
          <a:bodyPr/>
          <a:lstStyle/>
          <a:p>
            <a:r>
              <a:rPr lang="en-US" dirty="0"/>
              <a:t>Introduction</a:t>
            </a:r>
            <a:endParaRPr lang="en-MY" dirty="0"/>
          </a:p>
        </p:txBody>
      </p:sp>
      <p:sp>
        <p:nvSpPr>
          <p:cNvPr id="3" name="Content Placeholder 2">
            <a:extLst>
              <a:ext uri="{FF2B5EF4-FFF2-40B4-BE49-F238E27FC236}">
                <a16:creationId xmlns="" xmlns:a16="http://schemas.microsoft.com/office/drawing/2014/main" id="{C45444FF-3BA4-4C18-A125-6C342B754852}"/>
              </a:ext>
            </a:extLst>
          </p:cNvPr>
          <p:cNvSpPr>
            <a:spLocks noGrp="1"/>
          </p:cNvSpPr>
          <p:nvPr>
            <p:ph idx="1"/>
          </p:nvPr>
        </p:nvSpPr>
        <p:spPr/>
        <p:txBody>
          <a:bodyPr>
            <a:normAutofit fontScale="77500" lnSpcReduction="20000"/>
          </a:bodyPr>
          <a:lstStyle/>
          <a:p>
            <a:pPr marL="0" indent="0">
              <a:buNone/>
            </a:pPr>
            <a:r>
              <a:rPr lang="en-MY" dirty="0"/>
              <a:t>The purpose of the research would be to build an application to optimize Uber drivers’ rides in</a:t>
            </a:r>
          </a:p>
          <a:p>
            <a:pPr marL="0" indent="0">
              <a:buNone/>
            </a:pPr>
            <a:r>
              <a:rPr lang="en-MY" dirty="0"/>
              <a:t>Boston. With this application Uber drivers should have a higher driving frequency, leading to</a:t>
            </a:r>
          </a:p>
          <a:p>
            <a:pPr marL="0" indent="0">
              <a:buNone/>
            </a:pPr>
            <a:r>
              <a:rPr lang="en-MY" dirty="0"/>
              <a:t>higher profit margins in less time. Factors and assumptions to take into consideration include but</a:t>
            </a:r>
          </a:p>
          <a:p>
            <a:pPr marL="0" indent="0">
              <a:buNone/>
            </a:pPr>
            <a:r>
              <a:rPr lang="en-MY" dirty="0"/>
              <a:t>are not limited to customer pickup frequency, time of day, weather, and popular events</a:t>
            </a:r>
          </a:p>
          <a:p>
            <a:pPr marL="0" indent="0">
              <a:buNone/>
            </a:pPr>
            <a:r>
              <a:rPr lang="en-MY" dirty="0"/>
              <a:t>happening in the city. Through this project, we aim to learn and apply predictive models like</a:t>
            </a:r>
          </a:p>
          <a:p>
            <a:pPr marL="0" indent="0">
              <a:buNone/>
            </a:pPr>
            <a:r>
              <a:rPr lang="en-MY" dirty="0"/>
              <a:t>time series analysis, as well as machine learning methods such as Support Vector Machines, K-</a:t>
            </a:r>
          </a:p>
          <a:p>
            <a:pPr marL="0" indent="0">
              <a:buNone/>
            </a:pPr>
            <a:r>
              <a:rPr lang="en-MY" dirty="0"/>
              <a:t>Nearest </a:t>
            </a:r>
            <a:r>
              <a:rPr lang="en-US" dirty="0"/>
              <a:t>Neighbors</a:t>
            </a:r>
            <a:r>
              <a:rPr lang="en-MY" dirty="0"/>
              <a:t>, and Naïve Bayes. Uber drivers only have a finite amount time for driving, so</a:t>
            </a:r>
          </a:p>
          <a:p>
            <a:pPr marL="0" indent="0">
              <a:buNone/>
            </a:pPr>
            <a:r>
              <a:rPr lang="en-MY" dirty="0"/>
              <a:t>why not make the most out of their driving time?</a:t>
            </a:r>
          </a:p>
        </p:txBody>
      </p:sp>
    </p:spTree>
    <p:extLst>
      <p:ext uri="{BB962C8B-B14F-4D97-AF65-F5344CB8AC3E}">
        <p14:creationId xmlns:p14="http://schemas.microsoft.com/office/powerpoint/2010/main" val="216312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5B696-485E-4CD5-9B14-A2D68556E489}"/>
              </a:ext>
            </a:extLst>
          </p:cNvPr>
          <p:cNvSpPr>
            <a:spLocks noGrp="1"/>
          </p:cNvSpPr>
          <p:nvPr>
            <p:ph type="title"/>
          </p:nvPr>
        </p:nvSpPr>
        <p:spPr/>
        <p:txBody>
          <a:bodyPr/>
          <a:lstStyle/>
          <a:p>
            <a:r>
              <a:rPr lang="en-MY" dirty="0"/>
              <a:t>Approach to Obtaining the Uber Dataset</a:t>
            </a:r>
          </a:p>
        </p:txBody>
      </p:sp>
      <p:sp>
        <p:nvSpPr>
          <p:cNvPr id="3" name="Content Placeholder 2">
            <a:extLst>
              <a:ext uri="{FF2B5EF4-FFF2-40B4-BE49-F238E27FC236}">
                <a16:creationId xmlns="" xmlns:a16="http://schemas.microsoft.com/office/drawing/2014/main" id="{1D17A33D-1339-4895-B891-0478C2BF5EDA}"/>
              </a:ext>
            </a:extLst>
          </p:cNvPr>
          <p:cNvSpPr>
            <a:spLocks noGrp="1"/>
          </p:cNvSpPr>
          <p:nvPr>
            <p:ph idx="1"/>
          </p:nvPr>
        </p:nvSpPr>
        <p:spPr/>
        <p:txBody>
          <a:bodyPr/>
          <a:lstStyle/>
          <a:p>
            <a:r>
              <a:rPr lang="en-MY" dirty="0"/>
              <a:t>Datasets Sources</a:t>
            </a:r>
          </a:p>
          <a:p>
            <a:pPr lvl="1"/>
            <a:r>
              <a:rPr lang="en-MY" dirty="0"/>
              <a:t>Uber API - https://developer.uber.com/dashboard/</a:t>
            </a:r>
          </a:p>
          <a:p>
            <a:pPr lvl="1"/>
            <a:r>
              <a:rPr lang="en-MY" dirty="0"/>
              <a:t>Uber Rides Python SDK (beta) - https://github.com/uber/rides-python-sdk</a:t>
            </a:r>
          </a:p>
          <a:p>
            <a:pPr lvl="1"/>
            <a:r>
              <a:rPr lang="en-MY" dirty="0"/>
              <a:t>Yelp API - https://www.yelp.com/developers/documentation/v3/business_search</a:t>
            </a:r>
          </a:p>
        </p:txBody>
      </p:sp>
    </p:spTree>
    <p:extLst>
      <p:ext uri="{BB962C8B-B14F-4D97-AF65-F5344CB8AC3E}">
        <p14:creationId xmlns:p14="http://schemas.microsoft.com/office/powerpoint/2010/main" val="2017621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5B696-485E-4CD5-9B14-A2D68556E489}"/>
              </a:ext>
            </a:extLst>
          </p:cNvPr>
          <p:cNvSpPr>
            <a:spLocks noGrp="1"/>
          </p:cNvSpPr>
          <p:nvPr>
            <p:ph type="title"/>
          </p:nvPr>
        </p:nvSpPr>
        <p:spPr/>
        <p:txBody>
          <a:bodyPr/>
          <a:lstStyle/>
          <a:p>
            <a:r>
              <a:rPr lang="en-MY" dirty="0"/>
              <a:t>Approach to Obtaining the Uber Dataset</a:t>
            </a:r>
          </a:p>
        </p:txBody>
      </p:sp>
      <p:sp>
        <p:nvSpPr>
          <p:cNvPr id="3" name="Content Placeholder 2">
            <a:extLst>
              <a:ext uri="{FF2B5EF4-FFF2-40B4-BE49-F238E27FC236}">
                <a16:creationId xmlns="" xmlns:a16="http://schemas.microsoft.com/office/drawing/2014/main" id="{1D17A33D-1339-4895-B891-0478C2BF5EDA}"/>
              </a:ext>
            </a:extLst>
          </p:cNvPr>
          <p:cNvSpPr>
            <a:spLocks noGrp="1"/>
          </p:cNvSpPr>
          <p:nvPr>
            <p:ph idx="1"/>
          </p:nvPr>
        </p:nvSpPr>
        <p:spPr/>
        <p:txBody>
          <a:bodyPr/>
          <a:lstStyle/>
          <a:p>
            <a:r>
              <a:rPr lang="en-US" dirty="0"/>
              <a:t>Steps to querying the Uber API:</a:t>
            </a:r>
          </a:p>
          <a:p>
            <a:pPr lvl="1"/>
            <a:r>
              <a:rPr lang="en-MY" dirty="0"/>
              <a:t>register an application on Uber’s developer dashboard</a:t>
            </a:r>
          </a:p>
          <a:p>
            <a:pPr lvl="1"/>
            <a:r>
              <a:rPr lang="en-MY" dirty="0"/>
              <a:t>install the uber-rides SDK</a:t>
            </a:r>
          </a:p>
          <a:p>
            <a:pPr lvl="1"/>
            <a:r>
              <a:rPr lang="en-MY" dirty="0"/>
              <a:t>Create an Uber session with a server token</a:t>
            </a:r>
          </a:p>
          <a:p>
            <a:pPr lvl="1"/>
            <a:r>
              <a:rPr lang="en-US" dirty="0"/>
              <a:t>S</a:t>
            </a:r>
            <a:r>
              <a:rPr lang="en-MY" dirty="0"/>
              <a:t>et a pair of coordinates to return Uber data on its services and price estimates</a:t>
            </a:r>
          </a:p>
        </p:txBody>
      </p:sp>
    </p:spTree>
    <p:extLst>
      <p:ext uri="{BB962C8B-B14F-4D97-AF65-F5344CB8AC3E}">
        <p14:creationId xmlns:p14="http://schemas.microsoft.com/office/powerpoint/2010/main" val="1396285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5B696-485E-4CD5-9B14-A2D68556E489}"/>
              </a:ext>
            </a:extLst>
          </p:cNvPr>
          <p:cNvSpPr>
            <a:spLocks noGrp="1"/>
          </p:cNvSpPr>
          <p:nvPr>
            <p:ph type="title"/>
          </p:nvPr>
        </p:nvSpPr>
        <p:spPr/>
        <p:txBody>
          <a:bodyPr/>
          <a:lstStyle/>
          <a:p>
            <a:r>
              <a:rPr lang="en-MY" dirty="0"/>
              <a:t>Approach to Obtaining the Uber Dataset</a:t>
            </a:r>
          </a:p>
        </p:txBody>
      </p:sp>
      <p:sp>
        <p:nvSpPr>
          <p:cNvPr id="3" name="Content Placeholder 2">
            <a:extLst>
              <a:ext uri="{FF2B5EF4-FFF2-40B4-BE49-F238E27FC236}">
                <a16:creationId xmlns="" xmlns:a16="http://schemas.microsoft.com/office/drawing/2014/main" id="{1D17A33D-1339-4895-B891-0478C2BF5EDA}"/>
              </a:ext>
            </a:extLst>
          </p:cNvPr>
          <p:cNvSpPr>
            <a:spLocks noGrp="1"/>
          </p:cNvSpPr>
          <p:nvPr>
            <p:ph idx="1"/>
          </p:nvPr>
        </p:nvSpPr>
        <p:spPr/>
        <p:txBody>
          <a:bodyPr/>
          <a:lstStyle/>
          <a:p>
            <a:r>
              <a:rPr lang="en-US" dirty="0"/>
              <a:t>Steps to parameterize location in Boston and Cambridge:</a:t>
            </a:r>
          </a:p>
          <a:p>
            <a:pPr lvl="1"/>
            <a:r>
              <a:rPr lang="en-US" dirty="0"/>
              <a:t>Query Yelp’s API</a:t>
            </a:r>
          </a:p>
          <a:p>
            <a:pPr lvl="1"/>
            <a:r>
              <a:rPr lang="en-US" dirty="0"/>
              <a:t>Specify a term, such as food, to return a list of businesses based on a set of zip codes in the Boston and Cambridge area</a:t>
            </a:r>
          </a:p>
          <a:p>
            <a:pPr lvl="1"/>
            <a:r>
              <a:rPr lang="en-US" dirty="0"/>
              <a:t>Write a script to append Uber data based on returned Yelp businesses’ coordinates</a:t>
            </a:r>
          </a:p>
          <a:p>
            <a:pPr lvl="1"/>
            <a:r>
              <a:rPr lang="en-US" dirty="0"/>
              <a:t>Automate the process by performing a </a:t>
            </a:r>
            <a:r>
              <a:rPr lang="en-US" dirty="0" err="1"/>
              <a:t>Cron</a:t>
            </a:r>
            <a:r>
              <a:rPr lang="en-US" dirty="0"/>
              <a:t> Job</a:t>
            </a:r>
            <a:endParaRPr lang="en-MY" dirty="0"/>
          </a:p>
        </p:txBody>
      </p:sp>
    </p:spTree>
    <p:extLst>
      <p:ext uri="{BB962C8B-B14F-4D97-AF65-F5344CB8AC3E}">
        <p14:creationId xmlns:p14="http://schemas.microsoft.com/office/powerpoint/2010/main" val="1814133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5B696-485E-4CD5-9B14-A2D68556E489}"/>
              </a:ext>
            </a:extLst>
          </p:cNvPr>
          <p:cNvSpPr>
            <a:spLocks noGrp="1"/>
          </p:cNvSpPr>
          <p:nvPr>
            <p:ph type="title"/>
          </p:nvPr>
        </p:nvSpPr>
        <p:spPr/>
        <p:txBody>
          <a:bodyPr/>
          <a:lstStyle/>
          <a:p>
            <a:r>
              <a:rPr lang="en-US" dirty="0"/>
              <a:t>Time series analysis</a:t>
            </a:r>
            <a:endParaRPr lang="en-MY" dirty="0"/>
          </a:p>
        </p:txBody>
      </p:sp>
      <p:sp>
        <p:nvSpPr>
          <p:cNvPr id="3" name="Content Placeholder 2">
            <a:extLst>
              <a:ext uri="{FF2B5EF4-FFF2-40B4-BE49-F238E27FC236}">
                <a16:creationId xmlns="" xmlns:a16="http://schemas.microsoft.com/office/drawing/2014/main" id="{1D17A33D-1339-4895-B891-0478C2BF5EDA}"/>
              </a:ext>
            </a:extLst>
          </p:cNvPr>
          <p:cNvSpPr>
            <a:spLocks noGrp="1"/>
          </p:cNvSpPr>
          <p:nvPr>
            <p:ph idx="1"/>
          </p:nvPr>
        </p:nvSpPr>
        <p:spPr>
          <a:xfrm>
            <a:off x="1141413" y="4962617"/>
            <a:ext cx="9905998" cy="1429305"/>
          </a:xfrm>
        </p:spPr>
        <p:txBody>
          <a:bodyPr/>
          <a:lstStyle/>
          <a:p>
            <a:r>
              <a:rPr lang="en-MY" dirty="0" err="1">
                <a:effectLst/>
              </a:rPr>
              <a:t>uberPOOL’s</a:t>
            </a:r>
            <a:r>
              <a:rPr lang="en-MY" dirty="0">
                <a:effectLst/>
              </a:rPr>
              <a:t> high price estimates spiked on 9th of December due to snow</a:t>
            </a:r>
            <a:endParaRPr lang="en-MY" dirty="0"/>
          </a:p>
        </p:txBody>
      </p:sp>
      <p:pic>
        <p:nvPicPr>
          <p:cNvPr id="2050" name="Picture 2" descr="https://lh5.googleusercontent.com/30Lm4Fo2xG22G9fC1Mjya8cW-lYzKK75j4EvauIX1cWy_O3TeFQZ4R3jQing6_G2wrtT-cCwBB_XyLfSfayoXphZu72WEWzB4t9B6R0lbCzivZnAALXv-tGMTsg-Kafr4Q9PILiC">
            <a:extLst>
              <a:ext uri="{FF2B5EF4-FFF2-40B4-BE49-F238E27FC236}">
                <a16:creationId xmlns="" xmlns:a16="http://schemas.microsoft.com/office/drawing/2014/main" id="{F227361B-5CD6-4F62-9F91-27787D18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2009775"/>
            <a:ext cx="542925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88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5B696-485E-4CD5-9B14-A2D68556E489}"/>
              </a:ext>
            </a:extLst>
          </p:cNvPr>
          <p:cNvSpPr>
            <a:spLocks noGrp="1"/>
          </p:cNvSpPr>
          <p:nvPr>
            <p:ph type="title"/>
          </p:nvPr>
        </p:nvSpPr>
        <p:spPr/>
        <p:txBody>
          <a:bodyPr/>
          <a:lstStyle/>
          <a:p>
            <a:r>
              <a:rPr lang="en-US" dirty="0"/>
              <a:t>Time series analysis</a:t>
            </a:r>
            <a:endParaRPr lang="en-MY" dirty="0"/>
          </a:p>
        </p:txBody>
      </p:sp>
      <p:sp>
        <p:nvSpPr>
          <p:cNvPr id="3" name="Content Placeholder 2">
            <a:extLst>
              <a:ext uri="{FF2B5EF4-FFF2-40B4-BE49-F238E27FC236}">
                <a16:creationId xmlns="" xmlns:a16="http://schemas.microsoft.com/office/drawing/2014/main" id="{1D17A33D-1339-4895-B891-0478C2BF5EDA}"/>
              </a:ext>
            </a:extLst>
          </p:cNvPr>
          <p:cNvSpPr>
            <a:spLocks noGrp="1"/>
          </p:cNvSpPr>
          <p:nvPr>
            <p:ph idx="1"/>
          </p:nvPr>
        </p:nvSpPr>
        <p:spPr>
          <a:xfrm>
            <a:off x="1141413" y="4962617"/>
            <a:ext cx="9905998" cy="1429305"/>
          </a:xfrm>
        </p:spPr>
        <p:txBody>
          <a:bodyPr/>
          <a:lstStyle/>
          <a:p>
            <a:r>
              <a:rPr lang="en-MY" dirty="0">
                <a:effectLst/>
              </a:rPr>
              <a:t>A plot of difference of </a:t>
            </a:r>
            <a:r>
              <a:rPr lang="en-MY" dirty="0" err="1">
                <a:effectLst/>
              </a:rPr>
              <a:t>uberPOOL’s</a:t>
            </a:r>
            <a:r>
              <a:rPr lang="en-MY" dirty="0">
                <a:effectLst/>
              </a:rPr>
              <a:t> high price estimate logs.</a:t>
            </a:r>
            <a:endParaRPr lang="en-MY" dirty="0"/>
          </a:p>
        </p:txBody>
      </p:sp>
      <p:pic>
        <p:nvPicPr>
          <p:cNvPr id="2050" name="Picture 2" descr="https://lh5.googleusercontent.com/30Lm4Fo2xG22G9fC1Mjya8cW-lYzKK75j4EvauIX1cWy_O3TeFQZ4R3jQing6_G2wrtT-cCwBB_XyLfSfayoXphZu72WEWzB4t9B6R0lbCzivZnAALXv-tGMTsg-Kafr4Q9PILiC">
            <a:extLst>
              <a:ext uri="{FF2B5EF4-FFF2-40B4-BE49-F238E27FC236}">
                <a16:creationId xmlns="" xmlns:a16="http://schemas.microsoft.com/office/drawing/2014/main" id="{F227361B-5CD6-4F62-9F91-27787D18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2009775"/>
            <a:ext cx="54292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rOVxS7m1YxeBVziOZ4nRRJpSJK2PYG9QkpDaZvJ26ANqrCHxzD-8yZgpMeNypMLA-enOZtdMyOLQUVYj4Vm4Nt5Nz0yHdBZbgSNVZRurVnskWssTfBtRpb7rUIZzUa-si7rzwKdX">
            <a:extLst>
              <a:ext uri="{FF2B5EF4-FFF2-40B4-BE49-F238E27FC236}">
                <a16:creationId xmlns="" xmlns:a16="http://schemas.microsoft.com/office/drawing/2014/main" id="{032514EF-6E1D-4F6A-8E13-C9221A10F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81188"/>
            <a:ext cx="594360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82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5B696-485E-4CD5-9B14-A2D68556E489}"/>
              </a:ext>
            </a:extLst>
          </p:cNvPr>
          <p:cNvSpPr>
            <a:spLocks noGrp="1"/>
          </p:cNvSpPr>
          <p:nvPr>
            <p:ph type="title"/>
          </p:nvPr>
        </p:nvSpPr>
        <p:spPr/>
        <p:txBody>
          <a:bodyPr/>
          <a:lstStyle/>
          <a:p>
            <a:r>
              <a:rPr lang="en-US" dirty="0"/>
              <a:t>Time series analysis</a:t>
            </a:r>
            <a:endParaRPr lang="en-MY" dirty="0"/>
          </a:p>
        </p:txBody>
      </p:sp>
      <p:sp>
        <p:nvSpPr>
          <p:cNvPr id="3" name="Content Placeholder 2">
            <a:extLst>
              <a:ext uri="{FF2B5EF4-FFF2-40B4-BE49-F238E27FC236}">
                <a16:creationId xmlns="" xmlns:a16="http://schemas.microsoft.com/office/drawing/2014/main" id="{1D17A33D-1339-4895-B891-0478C2BF5EDA}"/>
              </a:ext>
            </a:extLst>
          </p:cNvPr>
          <p:cNvSpPr>
            <a:spLocks noGrp="1"/>
          </p:cNvSpPr>
          <p:nvPr>
            <p:ph idx="1"/>
          </p:nvPr>
        </p:nvSpPr>
        <p:spPr>
          <a:xfrm>
            <a:off x="1141413" y="4962617"/>
            <a:ext cx="9905998" cy="1429305"/>
          </a:xfrm>
        </p:spPr>
        <p:txBody>
          <a:bodyPr>
            <a:normAutofit fontScale="92500" lnSpcReduction="20000"/>
          </a:bodyPr>
          <a:lstStyle/>
          <a:p>
            <a:r>
              <a:rPr lang="en-MY" dirty="0">
                <a:effectLst/>
              </a:rPr>
              <a:t>Plots showing autocorrelation and partial autocorrelation function on high price estimates with a lag of 40</a:t>
            </a:r>
          </a:p>
          <a:p>
            <a:r>
              <a:rPr lang="en-MY" dirty="0">
                <a:effectLst/>
              </a:rPr>
              <a:t>They indicate a higher order autoregressive term in the data and thus an AR(1 model) would be feasible</a:t>
            </a:r>
            <a:endParaRPr lang="en-MY" dirty="0"/>
          </a:p>
        </p:txBody>
      </p:sp>
      <p:pic>
        <p:nvPicPr>
          <p:cNvPr id="4100" name="Picture 4" descr="https://lh4.googleusercontent.com/u5X_xFi9Ob0C7ovy3OYiStaZcv6-9YxxBwQOhjuu2cYCoWc3TDGrs6rswL5svpTU_rwCVGO8wqHzMZZL6gOgpQFUmewAxsfSzAVFd4pBL78s4Ex2xW4f_VtpK0FMHRzzyx8pe1Ed">
            <a:extLst>
              <a:ext uri="{FF2B5EF4-FFF2-40B4-BE49-F238E27FC236}">
                <a16:creationId xmlns="" xmlns:a16="http://schemas.microsoft.com/office/drawing/2014/main" id="{0074A7FD-F25D-4D1C-B637-CED6C1E4A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1928813"/>
            <a:ext cx="46482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5.googleusercontent.com/ip2t7RtpcJ3MwMGz5i2IYLaiUFclqwx1H3ZlWObSjRdYh7yZ_lIDydOYpiBDFFZQ22r0hLYT6tv7bpT2OvKVYSusAQEjLCzdUDCkr3wvt3YwKxOYdv-Z0-VAl1EyeTmohuSB6kmF">
            <a:extLst>
              <a:ext uri="{FF2B5EF4-FFF2-40B4-BE49-F238E27FC236}">
                <a16:creationId xmlns="" xmlns:a16="http://schemas.microsoft.com/office/drawing/2014/main" id="{07B7B1F1-855D-4199-AD34-631172E21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5" y="1933575"/>
            <a:ext cx="466725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941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5B696-485E-4CD5-9B14-A2D68556E489}"/>
              </a:ext>
            </a:extLst>
          </p:cNvPr>
          <p:cNvSpPr>
            <a:spLocks noGrp="1"/>
          </p:cNvSpPr>
          <p:nvPr>
            <p:ph type="title"/>
          </p:nvPr>
        </p:nvSpPr>
        <p:spPr>
          <a:xfrm>
            <a:off x="1141413" y="-66675"/>
            <a:ext cx="9905998" cy="1905000"/>
          </a:xfrm>
        </p:spPr>
        <p:txBody>
          <a:bodyPr/>
          <a:lstStyle/>
          <a:p>
            <a:r>
              <a:rPr lang="en-US" dirty="0"/>
              <a:t>Time series analysis</a:t>
            </a:r>
            <a:endParaRPr lang="en-MY" dirty="0"/>
          </a:p>
        </p:txBody>
      </p:sp>
      <p:sp>
        <p:nvSpPr>
          <p:cNvPr id="3" name="Content Placeholder 2">
            <a:extLst>
              <a:ext uri="{FF2B5EF4-FFF2-40B4-BE49-F238E27FC236}">
                <a16:creationId xmlns="" xmlns:a16="http://schemas.microsoft.com/office/drawing/2014/main" id="{1D17A33D-1339-4895-B891-0478C2BF5EDA}"/>
              </a:ext>
            </a:extLst>
          </p:cNvPr>
          <p:cNvSpPr>
            <a:spLocks noGrp="1"/>
          </p:cNvSpPr>
          <p:nvPr>
            <p:ph idx="1"/>
          </p:nvPr>
        </p:nvSpPr>
        <p:spPr>
          <a:xfrm>
            <a:off x="1141413" y="5467351"/>
            <a:ext cx="9905998" cy="1096022"/>
          </a:xfrm>
        </p:spPr>
        <p:txBody>
          <a:bodyPr>
            <a:normAutofit fontScale="70000" lnSpcReduction="20000"/>
          </a:bodyPr>
          <a:lstStyle/>
          <a:p>
            <a:r>
              <a:rPr lang="en-MY" dirty="0">
                <a:effectLst/>
              </a:rPr>
              <a:t>The plot shows observed price estimates data, one-step-ahead forecast, and dynamic forecast</a:t>
            </a:r>
          </a:p>
          <a:p>
            <a:r>
              <a:rPr lang="en-MY" dirty="0">
                <a:effectLst/>
              </a:rPr>
              <a:t>The one-step ahead forecast works better than the dynamic forecast, which makes sense since Uber constantly updates its price estimates by the minute</a:t>
            </a:r>
          </a:p>
          <a:p>
            <a:endParaRPr lang="en-MY" dirty="0"/>
          </a:p>
        </p:txBody>
      </p:sp>
      <p:pic>
        <p:nvPicPr>
          <p:cNvPr id="5124" name="Picture 4" descr="https://lh3.googleusercontent.com/Nzt9d9TNP907bLErzDu3vYKCiH7qT7IVqi2CP_4a6pBi7chPX3aXtwn8RlZhC9yyCoR2KCxYNhlcQzo8nqms8eK9vNPEEBO7rnePueYiI7eKuUTiAhMczEDiQMtlNZxq8cTaVXwp">
            <a:extLst>
              <a:ext uri="{FF2B5EF4-FFF2-40B4-BE49-F238E27FC236}">
                <a16:creationId xmlns="" xmlns:a16="http://schemas.microsoft.com/office/drawing/2014/main" id="{EF045563-56DC-41C4-9642-D65E31CF0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53" y="1457325"/>
            <a:ext cx="10527902"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0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D86CD-36C9-4056-82A8-8CCCF35A73CD}"/>
              </a:ext>
            </a:extLst>
          </p:cNvPr>
          <p:cNvSpPr>
            <a:spLocks noGrp="1"/>
          </p:cNvSpPr>
          <p:nvPr>
            <p:ph type="title"/>
          </p:nvPr>
        </p:nvSpPr>
        <p:spPr/>
        <p:txBody>
          <a:bodyPr/>
          <a:lstStyle/>
          <a:p>
            <a:r>
              <a:rPr lang="en-US" dirty="0"/>
              <a:t>Applications of Computer Vision</a:t>
            </a:r>
          </a:p>
        </p:txBody>
      </p:sp>
      <p:sp>
        <p:nvSpPr>
          <p:cNvPr id="3" name="Content Placeholder 2">
            <a:extLst>
              <a:ext uri="{FF2B5EF4-FFF2-40B4-BE49-F238E27FC236}">
                <a16:creationId xmlns="" xmlns:a16="http://schemas.microsoft.com/office/drawing/2014/main" id="{9F29C609-12E3-41A4-8F4B-9066FDB7F56C}"/>
              </a:ext>
            </a:extLst>
          </p:cNvPr>
          <p:cNvSpPr>
            <a:spLocks noGrp="1"/>
          </p:cNvSpPr>
          <p:nvPr>
            <p:ph idx="1"/>
          </p:nvPr>
        </p:nvSpPr>
        <p:spPr/>
        <p:txBody>
          <a:bodyPr>
            <a:normAutofit/>
          </a:bodyPr>
          <a:lstStyle/>
          <a:p>
            <a:pPr marL="0" indent="0">
              <a:buNone/>
            </a:pPr>
            <a:r>
              <a:rPr lang="en-US" sz="2400" dirty="0"/>
              <a:t>1. Data Centers</a:t>
            </a:r>
          </a:p>
          <a:p>
            <a:pPr marL="0" indent="0">
              <a:buNone/>
            </a:pPr>
            <a:r>
              <a:rPr lang="en-US" sz="2400" dirty="0"/>
              <a:t>	Social Media Analysis</a:t>
            </a:r>
          </a:p>
          <a:p>
            <a:pPr marL="0" indent="0">
              <a:buNone/>
            </a:pPr>
            <a:r>
              <a:rPr lang="en-US" sz="2400" dirty="0"/>
              <a:t>	Govt. Intelligence</a:t>
            </a:r>
          </a:p>
          <a:p>
            <a:pPr marL="0" indent="0">
              <a:buNone/>
            </a:pPr>
            <a:endParaRPr lang="en-US" sz="2400" dirty="0"/>
          </a:p>
          <a:p>
            <a:pPr marL="0" indent="0">
              <a:buNone/>
            </a:pPr>
            <a:r>
              <a:rPr lang="en-US" sz="2400" dirty="0"/>
              <a:t>2. Gadgets</a:t>
            </a:r>
          </a:p>
          <a:p>
            <a:pPr marL="0" indent="0">
              <a:buNone/>
            </a:pPr>
            <a:r>
              <a:rPr lang="en-US" sz="2400" dirty="0"/>
              <a:t>	Self Driving cars</a:t>
            </a:r>
          </a:p>
          <a:p>
            <a:pPr marL="0" indent="0">
              <a:buNone/>
            </a:pPr>
            <a:r>
              <a:rPr lang="en-US" sz="2400" dirty="0"/>
              <a:t>	Smart phones</a:t>
            </a:r>
          </a:p>
          <a:p>
            <a:pPr marL="0" indent="0">
              <a:buNone/>
            </a:pPr>
            <a:r>
              <a:rPr lang="en-US" sz="2400" dirty="0"/>
              <a:t>	Drones</a:t>
            </a:r>
          </a:p>
          <a:p>
            <a:pPr marL="0" indent="0">
              <a:buNone/>
            </a:pPr>
            <a:endParaRPr lang="en-US" sz="2400" dirty="0"/>
          </a:p>
        </p:txBody>
      </p:sp>
      <p:sp>
        <p:nvSpPr>
          <p:cNvPr id="5" name="TextBox 4">
            <a:extLst>
              <a:ext uri="{FF2B5EF4-FFF2-40B4-BE49-F238E27FC236}">
                <a16:creationId xmlns="" xmlns:a16="http://schemas.microsoft.com/office/drawing/2014/main" id="{17079888-D3F5-4EDE-A1CA-22557BB31C82}"/>
              </a:ext>
            </a:extLst>
          </p:cNvPr>
          <p:cNvSpPr txBox="1"/>
          <p:nvPr/>
        </p:nvSpPr>
        <p:spPr>
          <a:xfrm>
            <a:off x="6797040" y="3942080"/>
            <a:ext cx="3667760" cy="1200329"/>
          </a:xfrm>
          <a:prstGeom prst="rect">
            <a:avLst/>
          </a:prstGeom>
          <a:noFill/>
        </p:spPr>
        <p:txBody>
          <a:bodyPr wrap="square" rtlCol="0">
            <a:spAutoFit/>
          </a:bodyPr>
          <a:lstStyle/>
          <a:p>
            <a:r>
              <a:rPr lang="en-US" sz="2400" dirty="0">
                <a:solidFill>
                  <a:srgbClr val="FF0000"/>
                </a:solidFill>
              </a:rPr>
              <a:t>Low Power is required !!</a:t>
            </a:r>
          </a:p>
          <a:p>
            <a:endParaRPr lang="en-US" sz="2400" dirty="0">
              <a:solidFill>
                <a:srgbClr val="FF0000"/>
              </a:solidFill>
            </a:endParaRPr>
          </a:p>
          <a:p>
            <a:r>
              <a:rPr lang="en-US" sz="2400" dirty="0">
                <a:solidFill>
                  <a:srgbClr val="FF0000"/>
                </a:solidFill>
              </a:rPr>
              <a:t>Real time is required !!</a:t>
            </a:r>
          </a:p>
        </p:txBody>
      </p:sp>
      <p:cxnSp>
        <p:nvCxnSpPr>
          <p:cNvPr id="7" name="Straight Arrow Connector 6">
            <a:extLst>
              <a:ext uri="{FF2B5EF4-FFF2-40B4-BE49-F238E27FC236}">
                <a16:creationId xmlns="" xmlns:a16="http://schemas.microsoft.com/office/drawing/2014/main" id="{1FB07029-8252-48E8-A441-F213E702AA51}"/>
              </a:ext>
            </a:extLst>
          </p:cNvPr>
          <p:cNvCxnSpPr/>
          <p:nvPr/>
        </p:nvCxnSpPr>
        <p:spPr>
          <a:xfrm flipV="1">
            <a:off x="4968240" y="4470400"/>
            <a:ext cx="1696720" cy="83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13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85B696-485E-4CD5-9B14-A2D68556E489}"/>
              </a:ext>
            </a:extLst>
          </p:cNvPr>
          <p:cNvSpPr>
            <a:spLocks noGrp="1"/>
          </p:cNvSpPr>
          <p:nvPr>
            <p:ph type="title"/>
          </p:nvPr>
        </p:nvSpPr>
        <p:spPr>
          <a:xfrm>
            <a:off x="1141413" y="-66675"/>
            <a:ext cx="9905998" cy="1905000"/>
          </a:xfrm>
        </p:spPr>
        <p:txBody>
          <a:bodyPr/>
          <a:lstStyle/>
          <a:p>
            <a:r>
              <a:rPr lang="en-US" dirty="0"/>
              <a:t>Time series analysis</a:t>
            </a:r>
            <a:endParaRPr lang="en-MY" dirty="0"/>
          </a:p>
        </p:txBody>
      </p:sp>
      <p:sp>
        <p:nvSpPr>
          <p:cNvPr id="3" name="Content Placeholder 2">
            <a:extLst>
              <a:ext uri="{FF2B5EF4-FFF2-40B4-BE49-F238E27FC236}">
                <a16:creationId xmlns="" xmlns:a16="http://schemas.microsoft.com/office/drawing/2014/main" id="{1D17A33D-1339-4895-B891-0478C2BF5EDA}"/>
              </a:ext>
            </a:extLst>
          </p:cNvPr>
          <p:cNvSpPr>
            <a:spLocks noGrp="1"/>
          </p:cNvSpPr>
          <p:nvPr>
            <p:ph idx="1"/>
          </p:nvPr>
        </p:nvSpPr>
        <p:spPr>
          <a:xfrm>
            <a:off x="1141413" y="5019676"/>
            <a:ext cx="9905998" cy="1543697"/>
          </a:xfrm>
        </p:spPr>
        <p:txBody>
          <a:bodyPr>
            <a:normAutofit fontScale="85000" lnSpcReduction="20000"/>
          </a:bodyPr>
          <a:lstStyle/>
          <a:p>
            <a:r>
              <a:rPr lang="en-MY" dirty="0">
                <a:effectLst/>
              </a:rPr>
              <a:t>The plot shows a graph matching up forecast errors between one-step-ahead forecast and dynamic forecast</a:t>
            </a:r>
          </a:p>
          <a:p>
            <a:r>
              <a:rPr lang="en-MY" dirty="0">
                <a:effectLst/>
              </a:rPr>
              <a:t>Dynamic forecast generally did poorly across all six ride types when the actual data has a sudden spike on the snowy day of December, whereas one-step-ahead forecast manages to forecast with less discrepancy.</a:t>
            </a:r>
            <a:endParaRPr lang="en-MY" dirty="0"/>
          </a:p>
        </p:txBody>
      </p:sp>
      <p:pic>
        <p:nvPicPr>
          <p:cNvPr id="7170" name="Picture 2" descr="https://lh6.googleusercontent.com/PBPCNVVHi_QUmy_kE5uivs88wPZGH9-yP54okjFuxOjjQnkd47jGdjC-wCzpRHvBkAaCD4JnlTfHLC5j4WjDjtShNNyWJlaEPYN0MJzDvetDZVBUF9zetaRwDnAQkxd-4on4wynw">
            <a:extLst>
              <a:ext uri="{FF2B5EF4-FFF2-40B4-BE49-F238E27FC236}">
                <a16:creationId xmlns="" xmlns:a16="http://schemas.microsoft.com/office/drawing/2014/main" id="{F3928482-F1E3-423F-9199-FCDD73BE1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1384698"/>
            <a:ext cx="11268075" cy="388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889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E0DD7E-EE09-4D90-BD9A-4353E6C44006}"/>
              </a:ext>
            </a:extLst>
          </p:cNvPr>
          <p:cNvSpPr>
            <a:spLocks noGrp="1"/>
          </p:cNvSpPr>
          <p:nvPr>
            <p:ph type="title"/>
          </p:nvPr>
        </p:nvSpPr>
        <p:spPr/>
        <p:txBody>
          <a:bodyPr/>
          <a:lstStyle/>
          <a:p>
            <a:r>
              <a:rPr lang="en-MY" dirty="0">
                <a:effectLst/>
              </a:rPr>
              <a:t>supervised Learning Employed</a:t>
            </a:r>
            <a:endParaRPr lang="en-MY" dirty="0"/>
          </a:p>
        </p:txBody>
      </p:sp>
      <p:sp>
        <p:nvSpPr>
          <p:cNvPr id="3" name="Content Placeholder 2">
            <a:extLst>
              <a:ext uri="{FF2B5EF4-FFF2-40B4-BE49-F238E27FC236}">
                <a16:creationId xmlns="" xmlns:a16="http://schemas.microsoft.com/office/drawing/2014/main" id="{0F7CED22-325C-4198-B20E-8F4C8AA7D442}"/>
              </a:ext>
            </a:extLst>
          </p:cNvPr>
          <p:cNvSpPr>
            <a:spLocks noGrp="1"/>
          </p:cNvSpPr>
          <p:nvPr>
            <p:ph idx="1"/>
          </p:nvPr>
        </p:nvSpPr>
        <p:spPr/>
        <p:txBody>
          <a:bodyPr/>
          <a:lstStyle/>
          <a:p>
            <a:r>
              <a:rPr lang="en-MY" dirty="0">
                <a:effectLst/>
              </a:rPr>
              <a:t>Support Vector Machines</a:t>
            </a:r>
          </a:p>
          <a:p>
            <a:r>
              <a:rPr lang="en-MY" dirty="0">
                <a:effectLst/>
              </a:rPr>
              <a:t>K-Nearest </a:t>
            </a:r>
            <a:r>
              <a:rPr lang="en-US" dirty="0">
                <a:effectLst/>
              </a:rPr>
              <a:t>Neighbors</a:t>
            </a:r>
          </a:p>
          <a:p>
            <a:r>
              <a:rPr lang="en-MY" dirty="0">
                <a:effectLst/>
              </a:rPr>
              <a:t>Naïve Bayes</a:t>
            </a:r>
            <a:endParaRPr lang="en-MY" dirty="0"/>
          </a:p>
        </p:txBody>
      </p:sp>
    </p:spTree>
    <p:extLst>
      <p:ext uri="{BB962C8B-B14F-4D97-AF65-F5344CB8AC3E}">
        <p14:creationId xmlns:p14="http://schemas.microsoft.com/office/powerpoint/2010/main" val="1298879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6090C9-DFBE-42CA-8D57-EFCE20943954}"/>
              </a:ext>
            </a:extLst>
          </p:cNvPr>
          <p:cNvSpPr>
            <a:spLocks noGrp="1"/>
          </p:cNvSpPr>
          <p:nvPr>
            <p:ph type="title"/>
          </p:nvPr>
        </p:nvSpPr>
        <p:spPr/>
        <p:txBody>
          <a:bodyPr/>
          <a:lstStyle/>
          <a:p>
            <a:r>
              <a:rPr lang="en-US" dirty="0"/>
              <a:t>Supervised Learning Result Analysis</a:t>
            </a:r>
            <a:endParaRPr lang="en-MY" dirty="0"/>
          </a:p>
        </p:txBody>
      </p:sp>
      <p:sp>
        <p:nvSpPr>
          <p:cNvPr id="3" name="Content Placeholder 2">
            <a:extLst>
              <a:ext uri="{FF2B5EF4-FFF2-40B4-BE49-F238E27FC236}">
                <a16:creationId xmlns="" xmlns:a16="http://schemas.microsoft.com/office/drawing/2014/main" id="{2E2C0D60-E317-4CCA-B8FE-BFE4CCBAF468}"/>
              </a:ext>
            </a:extLst>
          </p:cNvPr>
          <p:cNvSpPr>
            <a:spLocks noGrp="1"/>
          </p:cNvSpPr>
          <p:nvPr>
            <p:ph idx="1"/>
          </p:nvPr>
        </p:nvSpPr>
        <p:spPr>
          <a:xfrm>
            <a:off x="1141413" y="5575177"/>
            <a:ext cx="9905998" cy="1073862"/>
          </a:xfrm>
        </p:spPr>
        <p:txBody>
          <a:bodyPr>
            <a:normAutofit fontScale="70000" lnSpcReduction="20000"/>
          </a:bodyPr>
          <a:lstStyle/>
          <a:p>
            <a:r>
              <a:rPr lang="en-MY" dirty="0">
                <a:effectLst/>
              </a:rPr>
              <a:t>Based on the values, the Gaussian Naïve Bayes is the best model amongst the four models compared in the project</a:t>
            </a:r>
          </a:p>
          <a:p>
            <a:r>
              <a:rPr lang="en-MY" dirty="0">
                <a:effectLst/>
              </a:rPr>
              <a:t>K – nearest </a:t>
            </a:r>
            <a:r>
              <a:rPr lang="en-US" dirty="0">
                <a:effectLst/>
              </a:rPr>
              <a:t>neighbors</a:t>
            </a:r>
            <a:r>
              <a:rPr lang="en-MY" dirty="0">
                <a:effectLst/>
              </a:rPr>
              <a:t> is second best, followed by RBF SVM and Multinomial Naïve Bayes.</a:t>
            </a:r>
          </a:p>
          <a:p>
            <a:pPr marL="0" indent="0">
              <a:buNone/>
            </a:pPr>
            <a:endParaRPr lang="en-MY" dirty="0"/>
          </a:p>
        </p:txBody>
      </p:sp>
      <p:pic>
        <p:nvPicPr>
          <p:cNvPr id="8" name="Picture 7">
            <a:extLst>
              <a:ext uri="{FF2B5EF4-FFF2-40B4-BE49-F238E27FC236}">
                <a16:creationId xmlns="" xmlns:a16="http://schemas.microsoft.com/office/drawing/2014/main" id="{E04746A1-EB36-4F69-8D70-BE8CAF268E42}"/>
              </a:ext>
            </a:extLst>
          </p:cNvPr>
          <p:cNvPicPr>
            <a:picLocks noChangeAspect="1"/>
          </p:cNvPicPr>
          <p:nvPr/>
        </p:nvPicPr>
        <p:blipFill>
          <a:blip r:embed="rId2"/>
          <a:stretch>
            <a:fillRect/>
          </a:stretch>
        </p:blipFill>
        <p:spPr>
          <a:xfrm>
            <a:off x="344898" y="2042851"/>
            <a:ext cx="5688258" cy="3368134"/>
          </a:xfrm>
          <a:prstGeom prst="rect">
            <a:avLst/>
          </a:prstGeom>
        </p:spPr>
      </p:pic>
      <p:pic>
        <p:nvPicPr>
          <p:cNvPr id="9" name="Picture 8">
            <a:extLst>
              <a:ext uri="{FF2B5EF4-FFF2-40B4-BE49-F238E27FC236}">
                <a16:creationId xmlns="" xmlns:a16="http://schemas.microsoft.com/office/drawing/2014/main" id="{8F31D9EA-DFBF-4710-8DB6-0585FD5DB9F9}"/>
              </a:ext>
            </a:extLst>
          </p:cNvPr>
          <p:cNvPicPr>
            <a:picLocks noChangeAspect="1"/>
          </p:cNvPicPr>
          <p:nvPr/>
        </p:nvPicPr>
        <p:blipFill>
          <a:blip r:embed="rId3"/>
          <a:stretch>
            <a:fillRect/>
          </a:stretch>
        </p:blipFill>
        <p:spPr>
          <a:xfrm>
            <a:off x="6413374" y="2041414"/>
            <a:ext cx="5412999" cy="3369571"/>
          </a:xfrm>
          <a:prstGeom prst="rect">
            <a:avLst/>
          </a:prstGeom>
        </p:spPr>
      </p:pic>
    </p:spTree>
    <p:extLst>
      <p:ext uri="{BB962C8B-B14F-4D97-AF65-F5344CB8AC3E}">
        <p14:creationId xmlns:p14="http://schemas.microsoft.com/office/powerpoint/2010/main" val="1096484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E2B291-070C-4731-ABC5-1B2BB7F81DD1}"/>
              </a:ext>
            </a:extLst>
          </p:cNvPr>
          <p:cNvSpPr>
            <a:spLocks noGrp="1"/>
          </p:cNvSpPr>
          <p:nvPr>
            <p:ph type="title"/>
          </p:nvPr>
        </p:nvSpPr>
        <p:spPr>
          <a:xfrm>
            <a:off x="1141413" y="405413"/>
            <a:ext cx="9905998" cy="1245833"/>
          </a:xfrm>
        </p:spPr>
        <p:txBody>
          <a:bodyPr>
            <a:normAutofit fontScale="90000"/>
          </a:bodyPr>
          <a:lstStyle/>
          <a:p>
            <a:r>
              <a:rPr lang="en-MY" dirty="0"/>
              <a:t>List of qualifiers used for best method prediction in confusion matrix</a:t>
            </a:r>
            <a:endParaRPr lang="en-US" dirty="0"/>
          </a:p>
        </p:txBody>
      </p:sp>
      <p:sp>
        <p:nvSpPr>
          <p:cNvPr id="3" name="Content Placeholder 2">
            <a:extLst>
              <a:ext uri="{FF2B5EF4-FFF2-40B4-BE49-F238E27FC236}">
                <a16:creationId xmlns="" xmlns:a16="http://schemas.microsoft.com/office/drawing/2014/main" id="{0C07FB0F-3323-4D6E-8DFE-86DFD4453A96}"/>
              </a:ext>
            </a:extLst>
          </p:cNvPr>
          <p:cNvSpPr>
            <a:spLocks noGrp="1"/>
          </p:cNvSpPr>
          <p:nvPr>
            <p:ph idx="1"/>
          </p:nvPr>
        </p:nvSpPr>
        <p:spPr>
          <a:xfrm>
            <a:off x="1141413" y="1553592"/>
            <a:ext cx="9905998" cy="4909351"/>
          </a:xfrm>
        </p:spPr>
        <p:txBody>
          <a:bodyPr>
            <a:normAutofit fontScale="62500" lnSpcReduction="20000"/>
          </a:bodyPr>
          <a:lstStyle/>
          <a:p>
            <a:pPr fontAlgn="base"/>
            <a:r>
              <a:rPr lang="en-MY" dirty="0">
                <a:effectLst/>
              </a:rPr>
              <a:t>Accuracy: Overall, how often is the classifier correct?</a:t>
            </a:r>
          </a:p>
          <a:p>
            <a:pPr lvl="1" fontAlgn="base"/>
            <a:r>
              <a:rPr lang="en-MY" dirty="0">
                <a:effectLst/>
              </a:rPr>
              <a:t>(TP+TN)/total </a:t>
            </a:r>
          </a:p>
          <a:p>
            <a:pPr fontAlgn="base"/>
            <a:r>
              <a:rPr lang="en-MY" dirty="0">
                <a:effectLst/>
              </a:rPr>
              <a:t>Misclassification Rate: Overall, how often is it wrong?</a:t>
            </a:r>
          </a:p>
          <a:p>
            <a:pPr lvl="1" fontAlgn="base"/>
            <a:r>
              <a:rPr lang="en-MY" dirty="0">
                <a:effectLst/>
              </a:rPr>
              <a:t>(FP+FN)/total </a:t>
            </a:r>
          </a:p>
          <a:p>
            <a:pPr lvl="1" fontAlgn="base"/>
            <a:r>
              <a:rPr lang="en-MY" dirty="0">
                <a:effectLst/>
              </a:rPr>
              <a:t>equivalent to 1 minus Accuracy</a:t>
            </a:r>
          </a:p>
          <a:p>
            <a:pPr lvl="1" fontAlgn="base"/>
            <a:r>
              <a:rPr lang="en-MY" dirty="0">
                <a:effectLst/>
              </a:rPr>
              <a:t>also known as "Error Rate"</a:t>
            </a:r>
          </a:p>
          <a:p>
            <a:pPr fontAlgn="base"/>
            <a:r>
              <a:rPr lang="en-MY" dirty="0">
                <a:effectLst/>
              </a:rPr>
              <a:t>True Positive Rate: When it's actually yes, how often does it predict yes?</a:t>
            </a:r>
          </a:p>
          <a:p>
            <a:pPr lvl="1" fontAlgn="base"/>
            <a:r>
              <a:rPr lang="en-MY" dirty="0">
                <a:effectLst/>
              </a:rPr>
              <a:t>TP/actual yes </a:t>
            </a:r>
          </a:p>
          <a:p>
            <a:pPr lvl="1" fontAlgn="base"/>
            <a:r>
              <a:rPr lang="en-MY" dirty="0">
                <a:effectLst/>
              </a:rPr>
              <a:t>also known as "Sensitivity" or "Recall"</a:t>
            </a:r>
          </a:p>
          <a:p>
            <a:pPr fontAlgn="base"/>
            <a:r>
              <a:rPr lang="en-MY" dirty="0">
                <a:effectLst/>
              </a:rPr>
              <a:t>False Positive Rate: When it's actually no, how often does it predict yes?</a:t>
            </a:r>
          </a:p>
          <a:p>
            <a:pPr lvl="1" fontAlgn="base"/>
            <a:r>
              <a:rPr lang="en-MY" dirty="0">
                <a:effectLst/>
              </a:rPr>
              <a:t>FP/actual no </a:t>
            </a:r>
          </a:p>
          <a:p>
            <a:pPr fontAlgn="base"/>
            <a:r>
              <a:rPr lang="en-MY" dirty="0">
                <a:effectLst/>
              </a:rPr>
              <a:t>Specificity: When it's actually no, how often does it predict no?</a:t>
            </a:r>
          </a:p>
          <a:p>
            <a:pPr lvl="1" fontAlgn="base"/>
            <a:r>
              <a:rPr lang="en-MY" dirty="0">
                <a:effectLst/>
              </a:rPr>
              <a:t>TN/actual no </a:t>
            </a:r>
          </a:p>
          <a:p>
            <a:pPr lvl="1" fontAlgn="base"/>
            <a:r>
              <a:rPr lang="en-MY" dirty="0">
                <a:effectLst/>
              </a:rPr>
              <a:t>equivalent to 1 minus False Positive Rate</a:t>
            </a:r>
          </a:p>
          <a:p>
            <a:pPr fontAlgn="base"/>
            <a:r>
              <a:rPr lang="en-MY" dirty="0">
                <a:effectLst/>
              </a:rPr>
              <a:t>Precision: When it predicts yes, how often is it correct?</a:t>
            </a:r>
          </a:p>
          <a:p>
            <a:pPr lvl="1" fontAlgn="base"/>
            <a:r>
              <a:rPr lang="en-MY" dirty="0">
                <a:effectLst/>
              </a:rPr>
              <a:t>TP/predicted yes </a:t>
            </a:r>
          </a:p>
          <a:p>
            <a:pPr fontAlgn="base"/>
            <a:r>
              <a:rPr lang="en-MY" dirty="0">
                <a:effectLst/>
              </a:rPr>
              <a:t>Prevalence: How often does the yes condition actually occur in our sample?</a:t>
            </a:r>
          </a:p>
          <a:p>
            <a:pPr lvl="1"/>
            <a:r>
              <a:rPr lang="en-MY" dirty="0">
                <a:effectLst/>
              </a:rPr>
              <a:t>actual yes/total </a:t>
            </a:r>
            <a:br>
              <a:rPr lang="en-MY" dirty="0">
                <a:effectLst/>
              </a:rPr>
            </a:br>
            <a:endParaRPr lang="en-US" dirty="0"/>
          </a:p>
        </p:txBody>
      </p:sp>
    </p:spTree>
    <p:extLst>
      <p:ext uri="{BB962C8B-B14F-4D97-AF65-F5344CB8AC3E}">
        <p14:creationId xmlns:p14="http://schemas.microsoft.com/office/powerpoint/2010/main" val="1061934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2B605B-654F-443A-BD25-83C4635577CD}"/>
              </a:ext>
            </a:extLst>
          </p:cNvPr>
          <p:cNvSpPr>
            <a:spLocks noGrp="1"/>
          </p:cNvSpPr>
          <p:nvPr>
            <p:ph type="title"/>
          </p:nvPr>
        </p:nvSpPr>
        <p:spPr/>
        <p:txBody>
          <a:bodyPr>
            <a:normAutofit fontScale="90000"/>
          </a:bodyPr>
          <a:lstStyle/>
          <a:p>
            <a:r>
              <a:rPr lang="en-MY" dirty="0"/>
              <a:t>List of qualifiers used for best method prediction in classification report:</a:t>
            </a:r>
            <a:br>
              <a:rPr lang="en-MY" dirty="0"/>
            </a:br>
            <a:endParaRPr lang="en-US" dirty="0"/>
          </a:p>
        </p:txBody>
      </p:sp>
      <p:sp>
        <p:nvSpPr>
          <p:cNvPr id="3" name="Content Placeholder 2">
            <a:extLst>
              <a:ext uri="{FF2B5EF4-FFF2-40B4-BE49-F238E27FC236}">
                <a16:creationId xmlns="" xmlns:a16="http://schemas.microsoft.com/office/drawing/2014/main" id="{8F32DE18-E284-454E-9E1C-6025C0DFD572}"/>
              </a:ext>
            </a:extLst>
          </p:cNvPr>
          <p:cNvSpPr>
            <a:spLocks noGrp="1"/>
          </p:cNvSpPr>
          <p:nvPr>
            <p:ph idx="1"/>
          </p:nvPr>
        </p:nvSpPr>
        <p:spPr/>
        <p:txBody>
          <a:bodyPr>
            <a:normAutofit fontScale="92500" lnSpcReduction="10000"/>
          </a:bodyPr>
          <a:lstStyle/>
          <a:p>
            <a:pPr fontAlgn="base"/>
            <a:r>
              <a:rPr lang="en-MY" dirty="0">
                <a:effectLst/>
              </a:rPr>
              <a:t>The precision is the ratio </a:t>
            </a:r>
            <a:r>
              <a:rPr lang="en-MY" dirty="0" err="1">
                <a:effectLst/>
              </a:rPr>
              <a:t>tp</a:t>
            </a:r>
            <a:r>
              <a:rPr lang="en-MY" dirty="0">
                <a:effectLst/>
              </a:rPr>
              <a:t> / (</a:t>
            </a:r>
            <a:r>
              <a:rPr lang="en-MY" dirty="0" err="1">
                <a:effectLst/>
              </a:rPr>
              <a:t>tp</a:t>
            </a:r>
            <a:r>
              <a:rPr lang="en-MY" dirty="0">
                <a:effectLst/>
              </a:rPr>
              <a:t> + </a:t>
            </a:r>
            <a:r>
              <a:rPr lang="en-MY" dirty="0" err="1">
                <a:effectLst/>
              </a:rPr>
              <a:t>fp</a:t>
            </a:r>
            <a:r>
              <a:rPr lang="en-MY" dirty="0">
                <a:effectLst/>
              </a:rPr>
              <a:t>) where </a:t>
            </a:r>
            <a:r>
              <a:rPr lang="en-MY" dirty="0" err="1">
                <a:effectLst/>
              </a:rPr>
              <a:t>tp</a:t>
            </a:r>
            <a:r>
              <a:rPr lang="en-MY" dirty="0">
                <a:effectLst/>
              </a:rPr>
              <a:t> is the number of true positives and </a:t>
            </a:r>
            <a:r>
              <a:rPr lang="en-MY" dirty="0" err="1">
                <a:effectLst/>
              </a:rPr>
              <a:t>fp</a:t>
            </a:r>
            <a:r>
              <a:rPr lang="en-MY" dirty="0">
                <a:effectLst/>
              </a:rPr>
              <a:t> the number of false positives. The precision is intuitively the ability of the classifier not to label as positive a sample that is negative.</a:t>
            </a:r>
          </a:p>
          <a:p>
            <a:pPr fontAlgn="base"/>
            <a:r>
              <a:rPr lang="en-MY" dirty="0">
                <a:effectLst/>
              </a:rPr>
              <a:t>The recall is the ratio </a:t>
            </a:r>
            <a:r>
              <a:rPr lang="en-MY" dirty="0" err="1">
                <a:effectLst/>
              </a:rPr>
              <a:t>tp</a:t>
            </a:r>
            <a:r>
              <a:rPr lang="en-MY" dirty="0">
                <a:effectLst/>
              </a:rPr>
              <a:t> / (</a:t>
            </a:r>
            <a:r>
              <a:rPr lang="en-MY" dirty="0" err="1">
                <a:effectLst/>
              </a:rPr>
              <a:t>tp</a:t>
            </a:r>
            <a:r>
              <a:rPr lang="en-MY" dirty="0">
                <a:effectLst/>
              </a:rPr>
              <a:t> + </a:t>
            </a:r>
            <a:r>
              <a:rPr lang="en-MY" dirty="0" err="1">
                <a:effectLst/>
              </a:rPr>
              <a:t>fn</a:t>
            </a:r>
            <a:r>
              <a:rPr lang="en-MY" dirty="0">
                <a:effectLst/>
              </a:rPr>
              <a:t>) where </a:t>
            </a:r>
            <a:r>
              <a:rPr lang="en-MY" dirty="0" err="1">
                <a:effectLst/>
              </a:rPr>
              <a:t>tp</a:t>
            </a:r>
            <a:r>
              <a:rPr lang="en-MY" dirty="0">
                <a:effectLst/>
              </a:rPr>
              <a:t> is the number of true positives and </a:t>
            </a:r>
            <a:r>
              <a:rPr lang="en-MY" dirty="0" err="1">
                <a:effectLst/>
              </a:rPr>
              <a:t>fn</a:t>
            </a:r>
            <a:r>
              <a:rPr lang="en-MY" dirty="0">
                <a:effectLst/>
              </a:rPr>
              <a:t> the number of false negatives. The recall is intuitively the ability of the classifier to find all the positive samples.</a:t>
            </a:r>
          </a:p>
          <a:p>
            <a:pPr fontAlgn="base"/>
            <a:r>
              <a:rPr lang="en-MY" dirty="0">
                <a:effectLst/>
              </a:rPr>
              <a:t>The F-beta score can be interpreted as a weighted harmonic mean of the precision and recall, where an F-beta score reaches its best value at 1 and worst score at 0..</a:t>
            </a:r>
          </a:p>
          <a:p>
            <a:r>
              <a:rPr lang="en-MY" dirty="0">
                <a:effectLst/>
              </a:rPr>
              <a:t>The support is the number of occurrences of each class in which is truth (correct) target values.</a:t>
            </a:r>
            <a:endParaRPr lang="en-US" dirty="0"/>
          </a:p>
        </p:txBody>
      </p:sp>
    </p:spTree>
    <p:extLst>
      <p:ext uri="{BB962C8B-B14F-4D97-AF65-F5344CB8AC3E}">
        <p14:creationId xmlns:p14="http://schemas.microsoft.com/office/powerpoint/2010/main" val="193324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116055-7589-46B9-830B-2147B397295C}"/>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 xmlns:a16="http://schemas.microsoft.com/office/drawing/2014/main" id="{669CF509-1047-4625-8D8E-7B9347E9E217}"/>
              </a:ext>
            </a:extLst>
          </p:cNvPr>
          <p:cNvSpPr>
            <a:spLocks noGrp="1"/>
          </p:cNvSpPr>
          <p:nvPr>
            <p:ph idx="1"/>
          </p:nvPr>
        </p:nvSpPr>
        <p:spPr>
          <a:xfrm>
            <a:off x="6325385" y="2666999"/>
            <a:ext cx="4722025" cy="3124201"/>
          </a:xfrm>
        </p:spPr>
        <p:txBody>
          <a:bodyPr/>
          <a:lstStyle/>
          <a:p>
            <a:r>
              <a:rPr lang="en-MY" dirty="0">
                <a:effectLst/>
              </a:rPr>
              <a:t>Fig: Duration v/s distance graph using linear regression.</a:t>
            </a:r>
          </a:p>
          <a:p>
            <a:r>
              <a:rPr lang="en-MY" dirty="0">
                <a:effectLst/>
              </a:rPr>
              <a:t>the duration of the ride does play an important part and is seen linearly affecting the cost of the ride</a:t>
            </a:r>
          </a:p>
          <a:p>
            <a:endParaRPr lang="en-MY" dirty="0">
              <a:effectLst/>
            </a:endParaRPr>
          </a:p>
        </p:txBody>
      </p:sp>
      <p:pic>
        <p:nvPicPr>
          <p:cNvPr id="9220" name="Picture 4" descr="https://lh3.googleusercontent.com/zoCOXALFBsDKrGWkF3KpUzqQl0xRiQxV4st_PwEi1ZELDUUCwjElzOF3IdbzGdWVoYMtTQnUJ3ih67-c3g8870hunMGJR6DV0qOqf8NcrQSxhlWV0pG8UBleq52qkBr4EOh6aMrp">
            <a:extLst>
              <a:ext uri="{FF2B5EF4-FFF2-40B4-BE49-F238E27FC236}">
                <a16:creationId xmlns="" xmlns:a16="http://schemas.microsoft.com/office/drawing/2014/main" id="{E1BDD50A-C09E-47CE-B490-996BC52ED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295525"/>
            <a:ext cx="449580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7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116055-7589-46B9-830B-2147B397295C}"/>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 xmlns:a16="http://schemas.microsoft.com/office/drawing/2014/main" id="{669CF509-1047-4625-8D8E-7B9347E9E217}"/>
              </a:ext>
            </a:extLst>
          </p:cNvPr>
          <p:cNvSpPr>
            <a:spLocks noGrp="1"/>
          </p:cNvSpPr>
          <p:nvPr>
            <p:ph idx="1"/>
          </p:nvPr>
        </p:nvSpPr>
        <p:spPr>
          <a:xfrm>
            <a:off x="1067950" y="5397622"/>
            <a:ext cx="9905998" cy="1165031"/>
          </a:xfrm>
        </p:spPr>
        <p:txBody>
          <a:bodyPr>
            <a:normAutofit fontScale="92500" lnSpcReduction="20000"/>
          </a:bodyPr>
          <a:lstStyle/>
          <a:p>
            <a:r>
              <a:rPr lang="en-MY" dirty="0">
                <a:effectLst/>
              </a:rPr>
              <a:t>Fig: Plot of sum of high estimates (left) and low estimates (right) on weekdays</a:t>
            </a:r>
          </a:p>
          <a:p>
            <a:r>
              <a:rPr lang="en-MY" dirty="0">
                <a:effectLst/>
              </a:rPr>
              <a:t>Mid week has the highest price estimates</a:t>
            </a:r>
          </a:p>
        </p:txBody>
      </p:sp>
      <p:pic>
        <p:nvPicPr>
          <p:cNvPr id="10242" name="Picture 2" descr="https://lh4.googleusercontent.com/JdJkjPXns4CEo_6B295U-kD4kQ8sIl9i38FyMGkhXi2L8qtceGB8IhIvj5o2mhXa_rMiNAbYofWjDMyD-VEKqXMhZr5vrlhX-JvOR8bB6UdSrmg1FmAtMzKLx2CzYxVajGBR5lzG">
            <a:extLst>
              <a:ext uri="{FF2B5EF4-FFF2-40B4-BE49-F238E27FC236}">
                <a16:creationId xmlns="" xmlns:a16="http://schemas.microsoft.com/office/drawing/2014/main" id="{9617B457-B42A-4C3C-B530-27750AEB2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950" y="2296037"/>
            <a:ext cx="51911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lh3.googleusercontent.com/2Y_La1lTpxzX03Jts-EbrZeX_Wb_z-pX85MFl0TTAE6WcxQLukRPAsaYsy9ZbfWKlkfnGdsMX4Q1uGhVLHZYTyTdUUR_A_mXuHuKVXBCjjtwdJQyo7tF_LnabptNPwYOEXnRoYFY">
            <a:extLst>
              <a:ext uri="{FF2B5EF4-FFF2-40B4-BE49-F238E27FC236}">
                <a16:creationId xmlns="" xmlns:a16="http://schemas.microsoft.com/office/drawing/2014/main" id="{173B0AEE-856C-45C6-8F68-9CA1A24C4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5977" y="2296036"/>
            <a:ext cx="4886325"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163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2A950-A5B9-40FB-8D4B-83D515811C13}"/>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 xmlns:a16="http://schemas.microsoft.com/office/drawing/2014/main" id="{181AF62F-7888-4256-8F24-A66A7C082422}"/>
              </a:ext>
            </a:extLst>
          </p:cNvPr>
          <p:cNvSpPr>
            <a:spLocks noGrp="1"/>
          </p:cNvSpPr>
          <p:nvPr>
            <p:ph idx="1"/>
          </p:nvPr>
        </p:nvSpPr>
        <p:spPr>
          <a:xfrm>
            <a:off x="7305773" y="2666999"/>
            <a:ext cx="3741638" cy="3124201"/>
          </a:xfrm>
        </p:spPr>
        <p:txBody>
          <a:bodyPr>
            <a:normAutofit lnSpcReduction="10000"/>
          </a:bodyPr>
          <a:lstStyle/>
          <a:p>
            <a:r>
              <a:rPr lang="en-MY" dirty="0">
                <a:effectLst/>
              </a:rPr>
              <a:t>As depicted in the figure below, it is more profitable to be </a:t>
            </a:r>
            <a:r>
              <a:rPr lang="en-MY" dirty="0" err="1">
                <a:effectLst/>
              </a:rPr>
              <a:t>uberSUV</a:t>
            </a:r>
            <a:r>
              <a:rPr lang="en-MY" dirty="0">
                <a:effectLst/>
              </a:rPr>
              <a:t> and </a:t>
            </a:r>
            <a:r>
              <a:rPr lang="en-MY" dirty="0" err="1">
                <a:effectLst/>
              </a:rPr>
              <a:t>uberBLACK</a:t>
            </a:r>
            <a:r>
              <a:rPr lang="en-MY" dirty="0">
                <a:effectLst/>
              </a:rPr>
              <a:t> drivers, as their average estimates are greater than other rides.</a:t>
            </a:r>
            <a:endParaRPr lang="en-US" dirty="0"/>
          </a:p>
        </p:txBody>
      </p:sp>
      <p:pic>
        <p:nvPicPr>
          <p:cNvPr id="12292" name="Picture 4" descr="https://lh6.googleusercontent.com/84yo3HeP1fdGbQvdylVDECRzPwlfF5hMENrLQl7BW2X53lKRjJIiRq-PI45ipJ7yyU8kw1VsLyf49XUFddFZepTAiDx5q9BDqufcI8tZIev8w-BdbOjhSTzja4m3TIqSpsqQmCKb">
            <a:extLst>
              <a:ext uri="{FF2B5EF4-FFF2-40B4-BE49-F238E27FC236}">
                <a16:creationId xmlns="" xmlns:a16="http://schemas.microsoft.com/office/drawing/2014/main" id="{E191912A-BF9D-4EC6-846F-A344BB932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619375"/>
            <a:ext cx="59436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056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2A950-A5B9-40FB-8D4B-83D515811C13}"/>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 xmlns:a16="http://schemas.microsoft.com/office/drawing/2014/main" id="{181AF62F-7888-4256-8F24-A66A7C082422}"/>
              </a:ext>
            </a:extLst>
          </p:cNvPr>
          <p:cNvSpPr>
            <a:spLocks noGrp="1"/>
          </p:cNvSpPr>
          <p:nvPr>
            <p:ph idx="1"/>
          </p:nvPr>
        </p:nvSpPr>
        <p:spPr>
          <a:xfrm>
            <a:off x="7305773" y="2666999"/>
            <a:ext cx="3741638" cy="3124201"/>
          </a:xfrm>
        </p:spPr>
        <p:txBody>
          <a:bodyPr/>
          <a:lstStyle/>
          <a:p>
            <a:r>
              <a:rPr lang="en-MY" dirty="0">
                <a:effectLst/>
              </a:rPr>
              <a:t>the figure shows early morning and midnight rides are more profitable.</a:t>
            </a:r>
            <a:endParaRPr lang="en-US" dirty="0"/>
          </a:p>
        </p:txBody>
      </p:sp>
      <p:pic>
        <p:nvPicPr>
          <p:cNvPr id="13314" name="Picture 2" descr="https://lh3.googleusercontent.com/Djf07H9M0LYGx618pIwwNNp3bwvQBdXp6lCphbtPqS1nL-vY9hAU3kBJu9n4kTqMMPbyrMQ_x4kn5wK2hyfiWdyT3Vbtg5I4-LRpfKOr_uzuRuchbAKlcwuJqw5K4K1Pzj7Y3K4H">
            <a:extLst>
              <a:ext uri="{FF2B5EF4-FFF2-40B4-BE49-F238E27FC236}">
                <a16:creationId xmlns="" xmlns:a16="http://schemas.microsoft.com/office/drawing/2014/main" id="{C4B3C040-ABF0-433A-AB45-F54C35556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454676"/>
            <a:ext cx="59436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206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2A950-A5B9-40FB-8D4B-83D515811C13}"/>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 xmlns:a16="http://schemas.microsoft.com/office/drawing/2014/main" id="{181AF62F-7888-4256-8F24-A66A7C082422}"/>
              </a:ext>
            </a:extLst>
          </p:cNvPr>
          <p:cNvSpPr>
            <a:spLocks noGrp="1"/>
          </p:cNvSpPr>
          <p:nvPr>
            <p:ph idx="1"/>
          </p:nvPr>
        </p:nvSpPr>
        <p:spPr>
          <a:xfrm>
            <a:off x="7305773" y="2666999"/>
            <a:ext cx="3741638" cy="3124201"/>
          </a:xfrm>
        </p:spPr>
        <p:txBody>
          <a:bodyPr/>
          <a:lstStyle/>
          <a:p>
            <a:r>
              <a:rPr lang="en-MY" dirty="0">
                <a:effectLst/>
              </a:rPr>
              <a:t>The figure shows that low price estimates follow the same trend as high price estimates trend </a:t>
            </a:r>
          </a:p>
        </p:txBody>
      </p:sp>
      <p:pic>
        <p:nvPicPr>
          <p:cNvPr id="14338" name="Picture 2" descr="https://lh6.googleusercontent.com/AYy9omTD5dbSNF0lFji-I-qHqZmswBe78JZWrFEjqa3xlle5I6cm2dQOovvGbuNed6rW_IU1cNoGxnPt9Gj-DVnvNZ50nSexdQkjfRDlperXF-19U5KlLK0Wn52QdkJ27QeQ9Fac">
            <a:extLst>
              <a:ext uri="{FF2B5EF4-FFF2-40B4-BE49-F238E27FC236}">
                <a16:creationId xmlns="" xmlns:a16="http://schemas.microsoft.com/office/drawing/2014/main" id="{F2D0B4EF-9787-410E-9926-000363A2B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69" y="2611224"/>
            <a:ext cx="59436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7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2D2D15-AC3C-4C31-9930-F31E78671019}"/>
              </a:ext>
            </a:extLst>
          </p:cNvPr>
          <p:cNvSpPr>
            <a:spLocks noGrp="1"/>
          </p:cNvSpPr>
          <p:nvPr>
            <p:ph type="title"/>
          </p:nvPr>
        </p:nvSpPr>
        <p:spPr/>
        <p:txBody>
          <a:bodyPr/>
          <a:lstStyle/>
          <a:p>
            <a:r>
              <a:rPr lang="en-US" dirty="0"/>
              <a:t>Major Objectives</a:t>
            </a:r>
          </a:p>
        </p:txBody>
      </p:sp>
      <p:sp>
        <p:nvSpPr>
          <p:cNvPr id="3" name="Content Placeholder 2">
            <a:extLst>
              <a:ext uri="{FF2B5EF4-FFF2-40B4-BE49-F238E27FC236}">
                <a16:creationId xmlns="" xmlns:a16="http://schemas.microsoft.com/office/drawing/2014/main" id="{33C2806C-065F-42CB-944A-9410A62B5D60}"/>
              </a:ext>
            </a:extLst>
          </p:cNvPr>
          <p:cNvSpPr>
            <a:spLocks noGrp="1"/>
          </p:cNvSpPr>
          <p:nvPr>
            <p:ph idx="1"/>
          </p:nvPr>
        </p:nvSpPr>
        <p:spPr/>
        <p:txBody>
          <a:bodyPr>
            <a:normAutofit/>
          </a:bodyPr>
          <a:lstStyle/>
          <a:p>
            <a:pPr marL="514350" indent="-514350">
              <a:buAutoNum type="arabicParenR"/>
            </a:pPr>
            <a:endParaRPr lang="en-US" sz="2400" dirty="0"/>
          </a:p>
          <a:p>
            <a:pPr marL="514350" indent="-514350">
              <a:buAutoNum type="arabicParenR"/>
            </a:pPr>
            <a:endParaRPr lang="en-US" sz="2400" dirty="0"/>
          </a:p>
          <a:p>
            <a:pPr marL="514350" indent="-514350">
              <a:buAutoNum type="arabicParenR"/>
            </a:pPr>
            <a:r>
              <a:rPr lang="en-US" sz="2400" dirty="0"/>
              <a:t>Object detection with a sufficiently high accuracy</a:t>
            </a:r>
          </a:p>
          <a:p>
            <a:pPr marL="514350" indent="-514350">
              <a:buAutoNum type="arabicParenR"/>
            </a:pPr>
            <a:r>
              <a:rPr lang="en-US" sz="2400" dirty="0"/>
              <a:t>Decreasing the size and power consumption</a:t>
            </a:r>
          </a:p>
          <a:p>
            <a:pPr marL="514350" indent="-514350">
              <a:buAutoNum type="arabicParenR"/>
            </a:pPr>
            <a:r>
              <a:rPr lang="en-US" sz="2400" dirty="0"/>
              <a:t>Calculating the distance from the object</a:t>
            </a:r>
          </a:p>
        </p:txBody>
      </p:sp>
      <p:pic>
        <p:nvPicPr>
          <p:cNvPr id="5" name="Graphic 4" descr="Checkmark">
            <a:extLst>
              <a:ext uri="{FF2B5EF4-FFF2-40B4-BE49-F238E27FC236}">
                <a16:creationId xmlns="" xmlns:a16="http://schemas.microsoft.com/office/drawing/2014/main" id="{595E5214-0978-4115-A123-3583C7061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072880" y="2931160"/>
            <a:ext cx="441960" cy="441960"/>
          </a:xfrm>
          <a:prstGeom prst="rect">
            <a:avLst/>
          </a:prstGeom>
        </p:spPr>
      </p:pic>
      <p:pic>
        <p:nvPicPr>
          <p:cNvPr id="6" name="Graphic 5" descr="Checkmark">
            <a:extLst>
              <a:ext uri="{FF2B5EF4-FFF2-40B4-BE49-F238E27FC236}">
                <a16:creationId xmlns="" xmlns:a16="http://schemas.microsoft.com/office/drawing/2014/main" id="{057B608E-D00A-4F7C-A4FD-3116055164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321040" y="3489960"/>
            <a:ext cx="441960" cy="441960"/>
          </a:xfrm>
          <a:prstGeom prst="rect">
            <a:avLst/>
          </a:prstGeom>
        </p:spPr>
      </p:pic>
      <p:pic>
        <p:nvPicPr>
          <p:cNvPr id="8" name="Graphic 7" descr="Teacher">
            <a:extLst>
              <a:ext uri="{FF2B5EF4-FFF2-40B4-BE49-F238E27FC236}">
                <a16:creationId xmlns="" xmlns:a16="http://schemas.microsoft.com/office/drawing/2014/main" id="{96FF23E8-0A04-40AA-B3EC-5075E72C79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777480" y="3931920"/>
            <a:ext cx="635000" cy="635000"/>
          </a:xfrm>
          <a:prstGeom prst="rect">
            <a:avLst/>
          </a:prstGeom>
        </p:spPr>
      </p:pic>
    </p:spTree>
    <p:extLst>
      <p:ext uri="{BB962C8B-B14F-4D97-AF65-F5344CB8AC3E}">
        <p14:creationId xmlns:p14="http://schemas.microsoft.com/office/powerpoint/2010/main" val="1255067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2A950-A5B9-40FB-8D4B-83D515811C13}"/>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 xmlns:a16="http://schemas.microsoft.com/office/drawing/2014/main" id="{181AF62F-7888-4256-8F24-A66A7C082422}"/>
              </a:ext>
            </a:extLst>
          </p:cNvPr>
          <p:cNvSpPr>
            <a:spLocks noGrp="1"/>
          </p:cNvSpPr>
          <p:nvPr>
            <p:ph idx="1"/>
          </p:nvPr>
        </p:nvSpPr>
        <p:spPr>
          <a:xfrm>
            <a:off x="1141413" y="4751109"/>
            <a:ext cx="9905998" cy="1263192"/>
          </a:xfrm>
        </p:spPr>
        <p:txBody>
          <a:bodyPr>
            <a:normAutofit/>
          </a:bodyPr>
          <a:lstStyle/>
          <a:p>
            <a:r>
              <a:rPr lang="en-MY" dirty="0" err="1">
                <a:effectLst/>
              </a:rPr>
              <a:t>UberBLACK</a:t>
            </a:r>
            <a:r>
              <a:rPr lang="en-MY" dirty="0">
                <a:effectLst/>
              </a:rPr>
              <a:t> is the most popular ride but with profits lesser than </a:t>
            </a:r>
            <a:r>
              <a:rPr lang="en-MY" dirty="0" err="1">
                <a:effectLst/>
              </a:rPr>
              <a:t>uberSUV</a:t>
            </a:r>
            <a:r>
              <a:rPr lang="en-MY" dirty="0">
                <a:effectLst/>
              </a:rPr>
              <a:t> which has higher returns in price estimates but is not as popular</a:t>
            </a:r>
          </a:p>
        </p:txBody>
      </p:sp>
      <p:pic>
        <p:nvPicPr>
          <p:cNvPr id="15364" name="Picture 4" descr="https://lh5.googleusercontent.com/9lesSPWGEiopBs79HhfLM2jQ3U6V3ABQOOr07AOLePa-Lx70bRVi6_dMcYK3J7f787tWrFwye50W1weudeHTrgrgg3DUudd9mRVR9pYjYVOfjXqVtKgt2W4FCMag14jOYMK0Oc_9">
            <a:extLst>
              <a:ext uri="{FF2B5EF4-FFF2-40B4-BE49-F238E27FC236}">
                <a16:creationId xmlns="" xmlns:a16="http://schemas.microsoft.com/office/drawing/2014/main" id="{9D2DE7D7-6FD2-4A09-AF26-EAA69EE17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596" y="1957089"/>
            <a:ext cx="7646792" cy="279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12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39878"/>
            <a:ext cx="8489795" cy="1355750"/>
          </a:xfrm>
        </p:spPr>
        <p:txBody>
          <a:bodyPr>
            <a:normAutofit/>
          </a:bodyPr>
          <a:lstStyle/>
          <a:p>
            <a:pPr algn="l"/>
            <a:r>
              <a:rPr lang="en-US" sz="3000" b="1" dirty="0"/>
              <a:t>Music Generation using RBM and </a:t>
            </a:r>
            <a:r>
              <a:rPr lang="en-US" sz="3000" b="1" dirty="0" err="1"/>
              <a:t>TensorFlow</a:t>
            </a:r>
            <a:r>
              <a:rPr lang="en-US" sz="3000" dirty="0"/>
              <a:t/>
            </a:r>
            <a:br>
              <a:rPr lang="en-US" sz="3000" dirty="0"/>
            </a:br>
            <a:endParaRPr lang="en-US" sz="3000" dirty="0"/>
          </a:p>
        </p:txBody>
      </p:sp>
    </p:spTree>
    <p:extLst>
      <p:ext uri="{BB962C8B-B14F-4D97-AF65-F5344CB8AC3E}">
        <p14:creationId xmlns:p14="http://schemas.microsoft.com/office/powerpoint/2010/main" val="1523033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02" y="365125"/>
            <a:ext cx="10520702" cy="1325563"/>
          </a:xfrm>
        </p:spPr>
        <p:txBody>
          <a:bodyPr>
            <a:normAutofit/>
          </a:bodyPr>
          <a:lstStyle/>
          <a:p>
            <a:r>
              <a:rPr lang="en-US" dirty="0"/>
              <a:t>Introduction</a:t>
            </a:r>
          </a:p>
        </p:txBody>
      </p:sp>
      <p:graphicFrame>
        <p:nvGraphicFramePr>
          <p:cNvPr id="5" name="Content Placeholder 2"/>
          <p:cNvGraphicFramePr>
            <a:graphicFrameLocks noGrp="1"/>
          </p:cNvGraphicFramePr>
          <p:nvPr>
            <p:ph idx="1"/>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471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Motivation</a:t>
            </a:r>
          </a:p>
        </p:txBody>
      </p:sp>
      <p:sp>
        <p:nvSpPr>
          <p:cNvPr id="3" name="Content Placeholder 2"/>
          <p:cNvSpPr>
            <a:spLocks noGrp="1"/>
          </p:cNvSpPr>
          <p:nvPr>
            <p:ph idx="1"/>
          </p:nvPr>
        </p:nvSpPr>
        <p:spPr>
          <a:xfrm>
            <a:off x="6049182" y="802638"/>
            <a:ext cx="5408696" cy="5252722"/>
          </a:xfrm>
        </p:spPr>
        <p:txBody>
          <a:bodyPr anchor="ctr">
            <a:normAutofit/>
          </a:bodyPr>
          <a:lstStyle/>
          <a:p>
            <a:r>
              <a:rPr lang="en-US" sz="2400">
                <a:solidFill>
                  <a:schemeClr val="bg1"/>
                </a:solidFill>
              </a:rPr>
              <a:t>The datasets in real life are much more complex</a:t>
            </a:r>
            <a:r>
              <a:rPr lang="en-US" sz="2400">
                <a:solidFill>
                  <a:schemeClr val="bg1"/>
                </a:solidFill>
                <a:effectLst/>
              </a:rPr>
              <a:t> </a:t>
            </a:r>
          </a:p>
          <a:p>
            <a:r>
              <a:rPr lang="en-US" sz="2400">
                <a:solidFill>
                  <a:schemeClr val="bg1"/>
                </a:solidFill>
              </a:rPr>
              <a:t>More challenging when the data is in an unstructured format such as image or audio</a:t>
            </a:r>
            <a:r>
              <a:rPr lang="en-US" sz="2400">
                <a:solidFill>
                  <a:schemeClr val="bg1"/>
                </a:solidFill>
                <a:effectLst/>
              </a:rPr>
              <a:t> </a:t>
            </a:r>
          </a:p>
          <a:p>
            <a:r>
              <a:rPr lang="en-US" sz="2400">
                <a:solidFill>
                  <a:schemeClr val="bg1"/>
                </a:solidFill>
              </a:rPr>
              <a:t>Having inspired by music and having decent understanding of music theory, we were motivated to work on this project</a:t>
            </a:r>
            <a:r>
              <a:rPr lang="en-US" sz="2400">
                <a:solidFill>
                  <a:schemeClr val="bg1"/>
                </a:solidFill>
                <a:effectLst/>
              </a:rPr>
              <a:t> </a:t>
            </a:r>
          </a:p>
          <a:p>
            <a:r>
              <a:rPr lang="en-US" sz="2400">
                <a:solidFill>
                  <a:schemeClr val="bg1"/>
                </a:solidFill>
              </a:rPr>
              <a:t>Music theory (sheets) – notes are related to each other.</a:t>
            </a:r>
          </a:p>
          <a:p>
            <a:r>
              <a:rPr lang="en-US" sz="2400">
                <a:solidFill>
                  <a:schemeClr val="bg1"/>
                </a:solidFill>
              </a:rPr>
              <a:t>These notes are just ways to mapping out pitches or sound waves</a:t>
            </a:r>
          </a:p>
        </p:txBody>
      </p:sp>
    </p:spTree>
    <p:extLst>
      <p:ext uri="{BB962C8B-B14F-4D97-AF65-F5344CB8AC3E}">
        <p14:creationId xmlns:p14="http://schemas.microsoft.com/office/powerpoint/2010/main" val="491243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02" y="365125"/>
            <a:ext cx="10520702" cy="1325563"/>
          </a:xfrm>
        </p:spPr>
        <p:txBody>
          <a:bodyPr>
            <a:normAutofit/>
          </a:bodyPr>
          <a:lstStyle/>
          <a:p>
            <a:r>
              <a:rPr lang="en-US" dirty="0"/>
              <a:t>Audio Data</a:t>
            </a:r>
          </a:p>
        </p:txBody>
      </p:sp>
      <p:graphicFrame>
        <p:nvGraphicFramePr>
          <p:cNvPr id="5" name="Content Placeholder 2"/>
          <p:cNvGraphicFramePr>
            <a:graphicFrameLocks noGrp="1"/>
          </p:cNvGraphicFramePr>
          <p:nvPr>
            <p:ph idx="1"/>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9222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s3-ap-south-1.amazonaws.com/av-blog-media/wp-content/uploads/2017/08/23210623/sound.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77316" y="885073"/>
            <a:ext cx="6780700" cy="5085525"/>
          </a:xfrm>
          <a:prstGeom prst="rect">
            <a:avLst/>
          </a:prstGeom>
          <a:noFill/>
        </p:spPr>
      </p:pic>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chemeClr val="bg1"/>
                </a:solidFill>
                <a:latin typeface="+mj-lt"/>
                <a:ea typeface="+mj-ea"/>
                <a:cs typeface="+mj-cs"/>
              </a:rPr>
              <a:t>Audio wave</a:t>
            </a:r>
          </a:p>
        </p:txBody>
      </p:sp>
    </p:spTree>
    <p:extLst>
      <p:ext uri="{BB962C8B-B14F-4D97-AF65-F5344CB8AC3E}">
        <p14:creationId xmlns:p14="http://schemas.microsoft.com/office/powerpoint/2010/main" val="208574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Musical Instrument Digital Interface</a:t>
            </a:r>
            <a:r>
              <a:rPr lang="en-US" b="1" dirty="0" smtClean="0">
                <a:effectLst/>
              </a:rPr>
              <a:t> (midi)</a:t>
            </a:r>
            <a:endParaRPr lang="en-US" b="1" dirty="0"/>
          </a:p>
        </p:txBody>
      </p:sp>
      <p:sp>
        <p:nvSpPr>
          <p:cNvPr id="3" name="Content Placeholder 2"/>
          <p:cNvSpPr>
            <a:spLocks noGrp="1"/>
          </p:cNvSpPr>
          <p:nvPr>
            <p:ph idx="1"/>
          </p:nvPr>
        </p:nvSpPr>
        <p:spPr/>
        <p:txBody>
          <a:bodyPr/>
          <a:lstStyle/>
          <a:p>
            <a:pPr lvl="0"/>
            <a:r>
              <a:rPr lang="en-US" dirty="0"/>
              <a:t>MIDI isn't music</a:t>
            </a:r>
            <a:endParaRPr lang="en-US" dirty="0" smtClean="0">
              <a:effectLst/>
            </a:endParaRPr>
          </a:p>
          <a:p>
            <a:pPr lvl="0"/>
            <a:r>
              <a:rPr lang="en-US" dirty="0"/>
              <a:t>MIDI doesn't contain any actual sounds</a:t>
            </a:r>
            <a:endParaRPr lang="en-US" dirty="0" smtClean="0">
              <a:effectLst/>
            </a:endParaRPr>
          </a:p>
          <a:p>
            <a:pPr lvl="0"/>
            <a:r>
              <a:rPr lang="en-US" dirty="0"/>
              <a:t>MIDI isn't a digital music file format like MP3 or WAV</a:t>
            </a:r>
            <a:endParaRPr lang="en-US" dirty="0" smtClean="0">
              <a:effectLst/>
            </a:endParaRPr>
          </a:p>
          <a:p>
            <a:r>
              <a:rPr lang="en-US" dirty="0"/>
              <a:t>MIDI is nothing more than data -- a set of </a:t>
            </a:r>
            <a:r>
              <a:rPr lang="en-US" dirty="0" smtClean="0"/>
              <a:t>instructions</a:t>
            </a:r>
          </a:p>
          <a:p>
            <a:r>
              <a:rPr lang="en-US" dirty="0" smtClean="0"/>
              <a:t> </a:t>
            </a:r>
            <a:r>
              <a:rPr lang="en-US" dirty="0"/>
              <a:t>MIDI data contains a list of </a:t>
            </a:r>
            <a:r>
              <a:rPr lang="en-US" b="1" dirty="0"/>
              <a:t>events</a:t>
            </a:r>
            <a:r>
              <a:rPr lang="en-US" dirty="0"/>
              <a:t> or </a:t>
            </a:r>
            <a:r>
              <a:rPr lang="en-US" b="1" dirty="0"/>
              <a:t>messages</a:t>
            </a:r>
            <a:r>
              <a:rPr lang="en-US" dirty="0"/>
              <a:t> that tell an electronic device (musical instrument, computer sound card, cell phone, et cetera) how to generate a certain </a:t>
            </a:r>
            <a:r>
              <a:rPr lang="en-US" dirty="0" smtClean="0"/>
              <a:t>sound</a:t>
            </a:r>
            <a:endParaRPr lang="en-US" dirty="0" smtClean="0">
              <a:effectLst/>
            </a:endParaRPr>
          </a:p>
          <a:p>
            <a:endParaRPr lang="en-US" dirty="0"/>
          </a:p>
        </p:txBody>
      </p:sp>
    </p:spTree>
    <p:extLst>
      <p:ext uri="{BB962C8B-B14F-4D97-AF65-F5344CB8AC3E}">
        <p14:creationId xmlns:p14="http://schemas.microsoft.com/office/powerpoint/2010/main" val="817519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s/1_V5M9VytXCpA8ZZheWSrhnw.png"/>
          <p:cNvPicPr>
            <a:picLocks noGrp="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381956" y="643467"/>
            <a:ext cx="7428087" cy="5571066"/>
          </a:xfrm>
          <a:prstGeom prst="rect">
            <a:avLst/>
          </a:prstGeom>
          <a:noFill/>
        </p:spPr>
      </p:pic>
    </p:spTree>
    <p:extLst>
      <p:ext uri="{BB962C8B-B14F-4D97-AF65-F5344CB8AC3E}">
        <p14:creationId xmlns:p14="http://schemas.microsoft.com/office/powerpoint/2010/main" val="452669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b="1"/>
              <a:t>Train Data (.midi)</a:t>
            </a:r>
          </a:p>
        </p:txBody>
      </p:sp>
      <p:sp>
        <p:nvSpPr>
          <p:cNvPr id="3" name="Content Placeholder 2"/>
          <p:cNvSpPr>
            <a:spLocks noGrp="1"/>
          </p:cNvSpPr>
          <p:nvPr>
            <p:ph idx="1"/>
          </p:nvPr>
        </p:nvSpPr>
        <p:spPr>
          <a:xfrm>
            <a:off x="6049182" y="802638"/>
            <a:ext cx="5408696" cy="5252722"/>
          </a:xfrm>
        </p:spPr>
        <p:txBody>
          <a:bodyPr anchor="ctr">
            <a:normAutofit/>
          </a:bodyPr>
          <a:lstStyle/>
          <a:p>
            <a:r>
              <a:rPr lang="en-US" sz="2400">
                <a:solidFill>
                  <a:schemeClr val="bg1"/>
                </a:solidFill>
              </a:rPr>
              <a:t>Our training data will be around a hundred MIDI files of pop songs (MIDI is a format that directly encodes musical notes)</a:t>
            </a:r>
          </a:p>
          <a:p>
            <a:r>
              <a:rPr lang="en-US" sz="2400">
                <a:solidFill>
                  <a:schemeClr val="bg1"/>
                </a:solidFill>
              </a:rPr>
              <a:t>To keep it simple, we won’t label them with emotions, our output will be another pop melody, just like our training files.</a:t>
            </a:r>
          </a:p>
        </p:txBody>
      </p:sp>
    </p:spTree>
    <p:extLst>
      <p:ext uri="{BB962C8B-B14F-4D97-AF65-F5344CB8AC3E}">
        <p14:creationId xmlns:p14="http://schemas.microsoft.com/office/powerpoint/2010/main" val="1633629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s/shrutimehta/Desktop/Screen Shot 2017-12-05 at 11.45.58 AM.png"/>
          <p:cNvPicPr/>
          <p:nvPr/>
        </p:nvPicPr>
        <p:blipFill>
          <a:blip r:embed="rId2">
            <a:extLst>
              <a:ext uri="{28A0092B-C50C-407E-A947-70E740481C1C}">
                <a14:useLocalDpi xmlns:a14="http://schemas.microsoft.com/office/drawing/2010/main" val="0"/>
              </a:ext>
            </a:extLst>
          </a:blip>
          <a:srcRect/>
          <a:stretch>
            <a:fillRect/>
          </a:stretch>
        </p:blipFill>
        <p:spPr bwMode="auto">
          <a:xfrm>
            <a:off x="6183088" y="3166836"/>
            <a:ext cx="5170711" cy="20165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p:spPr>
      </p:pic>
      <p:sp>
        <p:nvSpPr>
          <p:cNvPr id="2" name="Title 1"/>
          <p:cNvSpPr>
            <a:spLocks noGrp="1"/>
          </p:cNvSpPr>
          <p:nvPr>
            <p:ph type="title"/>
          </p:nvPr>
        </p:nvSpPr>
        <p:spPr>
          <a:xfrm>
            <a:off x="838200" y="365126"/>
            <a:ext cx="5340605" cy="1146176"/>
          </a:xfrm>
        </p:spPr>
        <p:txBody>
          <a:bodyPr>
            <a:normAutofit/>
          </a:bodyPr>
          <a:lstStyle/>
          <a:p>
            <a:r>
              <a:rPr lang="en-US" b="1" dirty="0"/>
              <a:t>Generative Models</a:t>
            </a:r>
          </a:p>
        </p:txBody>
      </p:sp>
      <p:sp>
        <p:nvSpPr>
          <p:cNvPr id="3" name="Content Placeholder 2"/>
          <p:cNvSpPr>
            <a:spLocks noGrp="1"/>
          </p:cNvSpPr>
          <p:nvPr>
            <p:ph idx="1"/>
          </p:nvPr>
        </p:nvSpPr>
        <p:spPr>
          <a:xfrm>
            <a:off x="2" y="1690688"/>
            <a:ext cx="4441370" cy="5167312"/>
          </a:xfrm>
        </p:spPr>
        <p:txBody>
          <a:bodyPr anchor="ctr">
            <a:normAutofit/>
          </a:bodyPr>
          <a:lstStyle/>
          <a:p>
            <a:r>
              <a:rPr lang="en-US" sz="2000" dirty="0">
                <a:solidFill>
                  <a:schemeClr val="bg1"/>
                </a:solidFill>
              </a:rPr>
              <a:t>It is a model that allows us to learn simulator of data</a:t>
            </a:r>
            <a:r>
              <a:rPr lang="en-US" sz="2000" dirty="0">
                <a:solidFill>
                  <a:schemeClr val="bg1"/>
                </a:solidFill>
                <a:effectLst/>
              </a:rPr>
              <a:t> </a:t>
            </a:r>
          </a:p>
          <a:p>
            <a:r>
              <a:rPr lang="en-US" sz="2000" dirty="0">
                <a:solidFill>
                  <a:schemeClr val="bg1"/>
                </a:solidFill>
              </a:rPr>
              <a:t>An approach for unsupervised learning of data</a:t>
            </a:r>
            <a:r>
              <a:rPr lang="en-US" sz="2000" dirty="0">
                <a:solidFill>
                  <a:schemeClr val="bg1"/>
                </a:solidFill>
                <a:effectLst/>
              </a:rPr>
              <a:t> </a:t>
            </a:r>
          </a:p>
          <a:p>
            <a:r>
              <a:rPr lang="en-US" sz="2000" dirty="0">
                <a:solidFill>
                  <a:schemeClr val="bg1"/>
                </a:solidFill>
              </a:rPr>
              <a:t>Generative models are typically probabilistic, specifying a joint probability distribution over observation and target (label) values</a:t>
            </a:r>
            <a:r>
              <a:rPr lang="en-US" sz="2000" dirty="0">
                <a:solidFill>
                  <a:schemeClr val="bg1"/>
                </a:solidFill>
                <a:effectLst/>
              </a:rPr>
              <a:t> </a:t>
            </a:r>
            <a:endParaRPr lang="en-US" sz="2000" dirty="0" smtClean="0">
              <a:solidFill>
                <a:schemeClr val="bg1"/>
              </a:solidFill>
              <a:effectLst/>
            </a:endParaRPr>
          </a:p>
          <a:p>
            <a:r>
              <a:rPr lang="en-US" sz="2000" dirty="0">
                <a:solidFill>
                  <a:schemeClr val="bg1"/>
                </a:solidFill>
              </a:rPr>
              <a:t>Since, we are going to use a generative model, we can generate new samples directly by sampling from the modelled probability distribution</a:t>
            </a:r>
            <a:r>
              <a:rPr lang="en-US" sz="2000" dirty="0" smtClean="0">
                <a:solidFill>
                  <a:schemeClr val="bg1"/>
                </a:solidFill>
                <a:effectLst/>
              </a:rPr>
              <a:t> </a:t>
            </a:r>
            <a:endParaRPr lang="en-US" sz="2000" dirty="0">
              <a:solidFill>
                <a:schemeClr val="bg1"/>
              </a:solidFill>
            </a:endParaRPr>
          </a:p>
        </p:txBody>
      </p:sp>
    </p:spTree>
    <p:extLst>
      <p:ext uri="{BB962C8B-B14F-4D97-AF65-F5344CB8AC3E}">
        <p14:creationId xmlns:p14="http://schemas.microsoft.com/office/powerpoint/2010/main" val="825302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944424-F9D9-4EA6-AAF4-F06FDB3728C0}"/>
              </a:ext>
            </a:extLst>
          </p:cNvPr>
          <p:cNvSpPr>
            <a:spLocks noGrp="1"/>
          </p:cNvSpPr>
          <p:nvPr>
            <p:ph type="title"/>
          </p:nvPr>
        </p:nvSpPr>
        <p:spPr/>
        <p:txBody>
          <a:bodyPr/>
          <a:lstStyle/>
          <a:p>
            <a:r>
              <a:rPr lang="en-US" dirty="0"/>
              <a:t>Evaluation metrics:</a:t>
            </a:r>
          </a:p>
        </p:txBody>
      </p:sp>
      <p:sp>
        <p:nvSpPr>
          <p:cNvPr id="3" name="Content Placeholder 2">
            <a:extLst>
              <a:ext uri="{FF2B5EF4-FFF2-40B4-BE49-F238E27FC236}">
                <a16:creationId xmlns="" xmlns:a16="http://schemas.microsoft.com/office/drawing/2014/main" id="{6D4C03F9-F41F-4F86-90B8-D86B95A50A2A}"/>
              </a:ext>
            </a:extLst>
          </p:cNvPr>
          <p:cNvSpPr>
            <a:spLocks noGrp="1"/>
          </p:cNvSpPr>
          <p:nvPr>
            <p:ph idx="1"/>
          </p:nvPr>
        </p:nvSpPr>
        <p:spPr/>
        <p:txBody>
          <a:bodyPr>
            <a:normAutofit/>
          </a:bodyPr>
          <a:lstStyle/>
          <a:p>
            <a:endParaRPr lang="en-US" sz="2400" dirty="0"/>
          </a:p>
          <a:p>
            <a:endParaRPr lang="en-US" sz="2400" dirty="0"/>
          </a:p>
          <a:p>
            <a:r>
              <a:rPr lang="en-US" sz="2400" dirty="0"/>
              <a:t>Accuracy</a:t>
            </a:r>
          </a:p>
          <a:p>
            <a:r>
              <a:rPr lang="en-US" sz="2400" dirty="0"/>
              <a:t>Number of parameters</a:t>
            </a:r>
          </a:p>
          <a:p>
            <a:r>
              <a:rPr lang="en-US" sz="2400" dirty="0"/>
              <a:t>Size of the model</a:t>
            </a:r>
          </a:p>
          <a:p>
            <a:endParaRPr lang="en-US" sz="2400" dirty="0"/>
          </a:p>
        </p:txBody>
      </p:sp>
    </p:spTree>
    <p:extLst>
      <p:ext uri="{BB962C8B-B14F-4D97-AF65-F5344CB8AC3E}">
        <p14:creationId xmlns:p14="http://schemas.microsoft.com/office/powerpoint/2010/main" val="1338402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 from Recurrent Neural Networks</a:t>
            </a:r>
            <a:endParaRPr lang="en-US" dirty="0"/>
          </a:p>
        </p:txBody>
      </p:sp>
      <p:sp>
        <p:nvSpPr>
          <p:cNvPr id="3" name="Content Placeholder 2"/>
          <p:cNvSpPr>
            <a:spLocks noGrp="1"/>
          </p:cNvSpPr>
          <p:nvPr>
            <p:ph idx="1"/>
          </p:nvPr>
        </p:nvSpPr>
        <p:spPr/>
        <p:txBody>
          <a:bodyPr/>
          <a:lstStyle/>
          <a:p>
            <a:r>
              <a:rPr lang="en-US" dirty="0"/>
              <a:t>Audio generation seems like a natural application of recurrent neural networks, which are currently very popular (and effective) models for sequence-to-sequence </a:t>
            </a:r>
            <a:r>
              <a:rPr lang="en-US" dirty="0" smtClean="0"/>
              <a:t>learning</a:t>
            </a:r>
            <a:endParaRPr lang="en-US" dirty="0"/>
          </a:p>
          <a:p>
            <a:endParaRPr lang="en-US" dirty="0"/>
          </a:p>
          <a:p>
            <a:r>
              <a:rPr lang="en-US" dirty="0" smtClean="0"/>
              <a:t>They </a:t>
            </a:r>
            <a:r>
              <a:rPr lang="en-US" dirty="0"/>
              <a:t>have been used in speech recognition and speech synthesis</a:t>
            </a:r>
          </a:p>
          <a:p>
            <a:endParaRPr lang="en-US" dirty="0"/>
          </a:p>
        </p:txBody>
      </p:sp>
    </p:spTree>
    <p:extLst>
      <p:ext uri="{BB962C8B-B14F-4D97-AF65-F5344CB8AC3E}">
        <p14:creationId xmlns:p14="http://schemas.microsoft.com/office/powerpoint/2010/main" val="256762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 reality RBM is fully connected"/>
          <p:cNvPicPr/>
          <p:nvPr/>
        </p:nvPicPr>
        <p:blipFill rotWithShape="1">
          <a:blip r:embed="rId2">
            <a:extLst>
              <a:ext uri="{28A0092B-C50C-407E-A947-70E740481C1C}">
                <a14:useLocalDpi xmlns:a14="http://schemas.microsoft.com/office/drawing/2010/main" val="0"/>
              </a:ext>
            </a:extLst>
          </a:blip>
          <a:srcRect t="1113" r="-1" b="-1"/>
          <a:stretch/>
        </p:blipFill>
        <p:spPr bwMode="auto">
          <a:xfrm>
            <a:off x="6090613" y="640082"/>
            <a:ext cx="5461724" cy="5577837"/>
          </a:xfrm>
          <a:prstGeom prst="rect">
            <a:avLst/>
          </a:prstGeom>
          <a:noFill/>
          <a:effectLst/>
        </p:spPr>
      </p:pic>
      <p:sp>
        <p:nvSpPr>
          <p:cNvPr id="2" name="Title 1"/>
          <p:cNvSpPr>
            <a:spLocks noGrp="1"/>
          </p:cNvSpPr>
          <p:nvPr>
            <p:ph type="title"/>
          </p:nvPr>
        </p:nvSpPr>
        <p:spPr>
          <a:xfrm>
            <a:off x="648929" y="629266"/>
            <a:ext cx="5127031" cy="1676603"/>
          </a:xfrm>
        </p:spPr>
        <p:txBody>
          <a:bodyPr>
            <a:normAutofit/>
          </a:bodyPr>
          <a:lstStyle/>
          <a:p>
            <a:r>
              <a:rPr lang="en-US" b="1" dirty="0"/>
              <a:t>Restricted Boltzmann Machine</a:t>
            </a:r>
          </a:p>
        </p:txBody>
      </p:sp>
      <p:sp>
        <p:nvSpPr>
          <p:cNvPr id="3" name="Content Placeholder 2"/>
          <p:cNvSpPr>
            <a:spLocks noGrp="1"/>
          </p:cNvSpPr>
          <p:nvPr>
            <p:ph idx="1"/>
          </p:nvPr>
        </p:nvSpPr>
        <p:spPr>
          <a:xfrm>
            <a:off x="648930" y="2438400"/>
            <a:ext cx="5127029" cy="3785419"/>
          </a:xfrm>
        </p:spPr>
        <p:txBody>
          <a:bodyPr>
            <a:normAutofit/>
          </a:bodyPr>
          <a:lstStyle/>
          <a:p>
            <a:r>
              <a:rPr lang="en-US" dirty="0"/>
              <a:t>a generative stochastic artificial neural network that can learn a probability distribution over its set of inputs</a:t>
            </a:r>
            <a:r>
              <a:rPr lang="en-US" dirty="0">
                <a:effectLst/>
              </a:rPr>
              <a:t> </a:t>
            </a:r>
            <a:endParaRPr lang="en-US" dirty="0"/>
          </a:p>
          <a:p>
            <a:r>
              <a:rPr lang="en-US" dirty="0"/>
              <a:t>RBMs are generative models that directly model the probability distribution of data</a:t>
            </a:r>
          </a:p>
          <a:p>
            <a:endParaRPr lang="en-US"/>
          </a:p>
          <a:p>
            <a:endParaRPr lang="en-US" dirty="0"/>
          </a:p>
          <a:p>
            <a:endParaRPr lang="en-US" dirty="0"/>
          </a:p>
        </p:txBody>
      </p:sp>
    </p:spTree>
    <p:extLst>
      <p:ext uri="{BB962C8B-B14F-4D97-AF65-F5344CB8AC3E}">
        <p14:creationId xmlns:p14="http://schemas.microsoft.com/office/powerpoint/2010/main" val="1111766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Downloads/sound-rnn-model.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0677"/>
            <a:ext cx="10925907" cy="6506308"/>
          </a:xfrm>
          <a:prstGeom prst="rect">
            <a:avLst/>
          </a:prstGeom>
          <a:noFill/>
          <a:ln>
            <a:noFill/>
          </a:ln>
        </p:spPr>
      </p:pic>
    </p:spTree>
    <p:extLst>
      <p:ext uri="{BB962C8B-B14F-4D97-AF65-F5344CB8AC3E}">
        <p14:creationId xmlns:p14="http://schemas.microsoft.com/office/powerpoint/2010/main" val="200857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Python Libraries</a:t>
            </a:r>
            <a:endParaRPr lang="en-US" b="1" dirty="0"/>
          </a:p>
        </p:txBody>
      </p:sp>
      <p:pic>
        <p:nvPicPr>
          <p:cNvPr id="7" name="Content Placeholder 6" descr="/Users/shrutimehta/Desktop/Screen Shot 2017-12-05 at 12.26.47 PM.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91407" y="1248508"/>
            <a:ext cx="4300593" cy="4351338"/>
          </a:xfrm>
          <a:prstGeom prst="rect">
            <a:avLst/>
          </a:prstGeom>
          <a:noFill/>
          <a:ln>
            <a:noFill/>
          </a:ln>
        </p:spPr>
      </p:pic>
      <p:sp>
        <p:nvSpPr>
          <p:cNvPr id="8" name="TextBox 7"/>
          <p:cNvSpPr txBox="1"/>
          <p:nvPr/>
        </p:nvSpPr>
        <p:spPr>
          <a:xfrm>
            <a:off x="838200" y="1852503"/>
            <a:ext cx="7053207" cy="4308872"/>
          </a:xfrm>
          <a:prstGeom prst="rect">
            <a:avLst/>
          </a:prstGeom>
          <a:noFill/>
        </p:spPr>
        <p:txBody>
          <a:bodyPr wrap="square" rtlCol="0">
            <a:spAutoFit/>
          </a:bodyPr>
          <a:lstStyle/>
          <a:p>
            <a:r>
              <a:rPr lang="en-US" sz="3200" b="1" dirty="0" err="1"/>
              <a:t>TensorFlow</a:t>
            </a:r>
            <a:r>
              <a:rPr lang="en-US" sz="3200" dirty="0"/>
              <a:t>™ is an open source software library for numerical computation using data flow graphs. </a:t>
            </a:r>
            <a:endParaRPr lang="en-US" sz="3200" dirty="0" smtClean="0"/>
          </a:p>
          <a:p>
            <a:r>
              <a:rPr lang="en-US" sz="3200" dirty="0" smtClean="0"/>
              <a:t>Nodes </a:t>
            </a:r>
            <a:r>
              <a:rPr lang="en-US" sz="3200" dirty="0"/>
              <a:t>in the graph represent mathematical operations, while the graph edges represent the multidimensional data arrays (tensors) </a:t>
            </a:r>
            <a:endParaRPr lang="en-US" sz="3200" dirty="0" smtClean="0"/>
          </a:p>
          <a:p>
            <a:r>
              <a:rPr lang="en-US" sz="3200" dirty="0" smtClean="0"/>
              <a:t>communicated </a:t>
            </a:r>
            <a:r>
              <a:rPr lang="en-US" sz="3200" dirty="0"/>
              <a:t>between them</a:t>
            </a:r>
            <a:r>
              <a:rPr lang="en-US" sz="3200" dirty="0" smtClean="0"/>
              <a:t>.</a:t>
            </a:r>
          </a:p>
          <a:p>
            <a:endParaRPr lang="en-US" dirty="0"/>
          </a:p>
        </p:txBody>
      </p:sp>
    </p:spTree>
    <p:extLst>
      <p:ext uri="{BB962C8B-B14F-4D97-AF65-F5344CB8AC3E}">
        <p14:creationId xmlns:p14="http://schemas.microsoft.com/office/powerpoint/2010/main" val="2108419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wnloads/1.PNG"/>
          <p:cNvPicPr/>
          <p:nvPr/>
        </p:nvPicPr>
        <p:blipFill>
          <a:blip r:embed="rId2">
            <a:extLst>
              <a:ext uri="{28A0092B-C50C-407E-A947-70E740481C1C}">
                <a14:useLocalDpi xmlns:a14="http://schemas.microsoft.com/office/drawing/2010/main" val="0"/>
              </a:ext>
            </a:extLst>
          </a:blip>
          <a:srcRect/>
          <a:stretch>
            <a:fillRect/>
          </a:stretch>
        </p:blipFill>
        <p:spPr bwMode="auto">
          <a:xfrm>
            <a:off x="3675184" y="281354"/>
            <a:ext cx="8516815" cy="5785338"/>
          </a:xfrm>
          <a:prstGeom prst="rect">
            <a:avLst/>
          </a:prstGeom>
          <a:noFill/>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lvl="0" algn="ctr"/>
            <a:r>
              <a:rPr lang="en-US" sz="2400" b="1" kern="1200">
                <a:solidFill>
                  <a:schemeClr val="bg1"/>
                </a:solidFill>
                <a:latin typeface="+mj-lt"/>
                <a:ea typeface="+mj-ea"/>
                <a:cs typeface="+mj-cs"/>
              </a:rPr>
              <a:t>Initialising the parameters in TensorFlow</a:t>
            </a:r>
            <a:r>
              <a:rPr lang="en-US" sz="2400" kern="1200">
                <a:solidFill>
                  <a:schemeClr val="bg1"/>
                </a:solidFill>
                <a:latin typeface="+mj-lt"/>
                <a:ea typeface="+mj-ea"/>
                <a:cs typeface="+mj-cs"/>
              </a:rPr>
              <a:t/>
            </a:r>
            <a:br>
              <a:rPr lang="en-US" sz="2400" kern="1200">
                <a:solidFill>
                  <a:schemeClr val="bg1"/>
                </a:solidFill>
                <a:latin typeface="+mj-lt"/>
                <a:ea typeface="+mj-ea"/>
                <a:cs typeface="+mj-cs"/>
              </a:rPr>
            </a:br>
            <a:endParaRPr lang="en-US" sz="2400" b="1" kern="1200">
              <a:solidFill>
                <a:schemeClr val="bg1"/>
              </a:solidFill>
              <a:latin typeface="+mj-lt"/>
              <a:ea typeface="+mj-ea"/>
              <a:cs typeface="+mj-cs"/>
            </a:endParaRPr>
          </a:p>
        </p:txBody>
      </p:sp>
    </p:spTree>
    <p:extLst>
      <p:ext uri="{BB962C8B-B14F-4D97-AF65-F5344CB8AC3E}">
        <p14:creationId xmlns:p14="http://schemas.microsoft.com/office/powerpoint/2010/main" val="584625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s/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68616" y="527537"/>
            <a:ext cx="8323384" cy="4624755"/>
          </a:xfrm>
          <a:prstGeom prst="rect">
            <a:avLst/>
          </a:prstGeom>
          <a:noFill/>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lvl="0" algn="ctr"/>
            <a:r>
              <a:rPr lang="en-US" sz="1600" b="1" kern="1200">
                <a:solidFill>
                  <a:schemeClr val="bg1"/>
                </a:solidFill>
                <a:latin typeface="+mj-lt"/>
                <a:ea typeface="+mj-ea"/>
                <a:cs typeface="+mj-cs"/>
              </a:rPr>
              <a:t>Updating the input parameters based on the difference between the samples that we drew and original values</a:t>
            </a:r>
            <a:r>
              <a:rPr lang="en-US" sz="1600" kern="1200">
                <a:solidFill>
                  <a:schemeClr val="bg1"/>
                </a:solidFill>
                <a:latin typeface="+mj-lt"/>
                <a:ea typeface="+mj-ea"/>
                <a:cs typeface="+mj-cs"/>
              </a:rPr>
              <a:t/>
            </a:r>
            <a:br>
              <a:rPr lang="en-US" sz="1600" kern="1200">
                <a:solidFill>
                  <a:schemeClr val="bg1"/>
                </a:solidFill>
                <a:latin typeface="+mj-lt"/>
                <a:ea typeface="+mj-ea"/>
                <a:cs typeface="+mj-cs"/>
              </a:rPr>
            </a:br>
            <a:endParaRPr lang="en-US" sz="1600" kern="1200">
              <a:solidFill>
                <a:schemeClr val="bg1"/>
              </a:solidFill>
              <a:latin typeface="+mj-lt"/>
              <a:ea typeface="+mj-ea"/>
              <a:cs typeface="+mj-cs"/>
            </a:endParaRPr>
          </a:p>
        </p:txBody>
      </p:sp>
    </p:spTree>
    <p:extLst>
      <p:ext uri="{BB962C8B-B14F-4D97-AF65-F5344CB8AC3E}">
        <p14:creationId xmlns:p14="http://schemas.microsoft.com/office/powerpoint/2010/main" val="1060522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s/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8599" y="685800"/>
            <a:ext cx="7883769" cy="5697415"/>
          </a:xfrm>
          <a:prstGeom prst="rect">
            <a:avLst/>
          </a:prstGeom>
          <a:noFill/>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lvl="0" algn="ctr"/>
            <a:r>
              <a:rPr lang="en-US" sz="2200" b="1" kern="1200">
                <a:solidFill>
                  <a:schemeClr val="bg1"/>
                </a:solidFill>
                <a:latin typeface="+mj-lt"/>
                <a:ea typeface="+mj-ea"/>
                <a:cs typeface="+mj-cs"/>
              </a:rPr>
              <a:t>Training the model by using each music file (.midi) as input</a:t>
            </a:r>
            <a:r>
              <a:rPr lang="en-US" sz="2200" kern="1200">
                <a:solidFill>
                  <a:schemeClr val="bg1"/>
                </a:solidFill>
                <a:latin typeface="+mj-lt"/>
                <a:ea typeface="+mj-ea"/>
                <a:cs typeface="+mj-cs"/>
              </a:rPr>
              <a:t/>
            </a:r>
            <a:br>
              <a:rPr lang="en-US" sz="2200" kern="1200">
                <a:solidFill>
                  <a:schemeClr val="bg1"/>
                </a:solidFill>
                <a:latin typeface="+mj-lt"/>
                <a:ea typeface="+mj-ea"/>
                <a:cs typeface="+mj-cs"/>
              </a:rPr>
            </a:br>
            <a:endParaRPr lang="en-US" sz="2200" kern="1200">
              <a:solidFill>
                <a:schemeClr val="bg1"/>
              </a:solidFill>
              <a:latin typeface="+mj-lt"/>
              <a:ea typeface="+mj-ea"/>
              <a:cs typeface="+mj-cs"/>
            </a:endParaRPr>
          </a:p>
        </p:txBody>
      </p:sp>
    </p:spTree>
    <p:extLst>
      <p:ext uri="{BB962C8B-B14F-4D97-AF65-F5344CB8AC3E}">
        <p14:creationId xmlns:p14="http://schemas.microsoft.com/office/powerpoint/2010/main" val="79051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p:txBody>
          <a:bodyPr>
            <a:normAutofit fontScale="92500" lnSpcReduction="10000"/>
          </a:bodyPr>
          <a:lstStyle/>
          <a:p>
            <a:r>
              <a:rPr lang="en-US" u="sng" dirty="0"/>
              <a:t>https://medium.com/@</a:t>
            </a:r>
            <a:r>
              <a:rPr lang="en-US" u="sng" dirty="0" smtClean="0"/>
              <a:t>oktaybahceci/generate-music-with-tensorflow-midis-4bf928a35c3a</a:t>
            </a:r>
          </a:p>
          <a:p>
            <a:endParaRPr lang="en-US" u="sng" dirty="0"/>
          </a:p>
          <a:p>
            <a:r>
              <a:rPr lang="en-US" u="sng" dirty="0"/>
              <a:t> https://www.reddit.com/r/datasets/comments/3akhxy/the_largest_midi_collection_on_the_internet/   </a:t>
            </a:r>
            <a:endParaRPr lang="en-US" u="sng" dirty="0" smtClean="0"/>
          </a:p>
          <a:p>
            <a:endParaRPr lang="en-US" u="sng" dirty="0"/>
          </a:p>
          <a:p>
            <a:r>
              <a:rPr lang="en-US" u="sng" dirty="0"/>
              <a:t>https://</a:t>
            </a:r>
            <a:r>
              <a:rPr lang="en-US" u="sng" dirty="0" smtClean="0"/>
              <a:t>www.analyticsvidhya.com/blog/2017/08/audio-voice-processing-deep-learning/</a:t>
            </a:r>
          </a:p>
          <a:p>
            <a:pPr marL="0" indent="0">
              <a:buNone/>
            </a:pPr>
            <a:r>
              <a:rPr lang="en-US" b="1" dirty="0" err="1" smtClean="0"/>
              <a:t>Youtube</a:t>
            </a:r>
            <a:endParaRPr lang="en-US" b="1" dirty="0" smtClean="0"/>
          </a:p>
          <a:p>
            <a:pPr lvl="0"/>
            <a:r>
              <a:rPr lang="en-US" u="sng" dirty="0"/>
              <a:t>https://www.youtube.com/watch?v=pg9apmwf7og&amp;t=721s</a:t>
            </a:r>
            <a:endParaRPr lang="en-US" dirty="0"/>
          </a:p>
          <a:p>
            <a:endParaRPr lang="en-US" dirty="0"/>
          </a:p>
        </p:txBody>
      </p:sp>
    </p:spTree>
    <p:extLst>
      <p:ext uri="{BB962C8B-B14F-4D97-AF65-F5344CB8AC3E}">
        <p14:creationId xmlns:p14="http://schemas.microsoft.com/office/powerpoint/2010/main" val="1467414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3390899"/>
          </a:xfrm>
        </p:spPr>
        <p:txBody>
          <a:bodyPr/>
          <a:lstStyle/>
          <a:p>
            <a:r>
              <a:rPr lang="en-US" b="1" i="1" dirty="0"/>
              <a:t>Twitter Sentiment Analysis to identify negative feedbacks</a:t>
            </a:r>
            <a:endParaRPr lang="en-US" dirty="0"/>
          </a:p>
        </p:txBody>
      </p:sp>
    </p:spTree>
    <p:extLst>
      <p:ext uri="{BB962C8B-B14F-4D97-AF65-F5344CB8AC3E}">
        <p14:creationId xmlns:p14="http://schemas.microsoft.com/office/powerpoint/2010/main" val="153822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Abstract</a:t>
            </a:r>
          </a:p>
        </p:txBody>
      </p:sp>
      <p:sp>
        <p:nvSpPr>
          <p:cNvPr id="3" name="Content Placeholder 2"/>
          <p:cNvSpPr>
            <a:spLocks noGrp="1"/>
          </p:cNvSpPr>
          <p:nvPr>
            <p:ph idx="1"/>
          </p:nvPr>
        </p:nvSpPr>
        <p:spPr>
          <a:xfrm>
            <a:off x="609600" y="1600201"/>
            <a:ext cx="10972800" cy="4525963"/>
          </a:xfrm>
        </p:spPr>
        <p:txBody>
          <a:bodyPr/>
          <a:lstStyle/>
          <a:p>
            <a:r>
              <a:rPr lang="en-US" dirty="0"/>
              <a:t>Twitter - A web application built to find out what is happening at any instance through its micro blogging feature, anywhere</a:t>
            </a:r>
          </a:p>
          <a:p>
            <a:r>
              <a:rPr lang="en-US" dirty="0"/>
              <a:t>Twitter posts are generally short and generated constantly by public and very well-suited for opinion mining.</a:t>
            </a:r>
          </a:p>
          <a:p>
            <a:r>
              <a:rPr lang="en-US" dirty="0"/>
              <a:t>Sentiment analysis is the computational treatment of user’s opinions, sentiments and subjectivity of text.</a:t>
            </a:r>
          </a:p>
        </p:txBody>
      </p:sp>
    </p:spTree>
    <p:extLst>
      <p:ext uri="{BB962C8B-B14F-4D97-AF65-F5344CB8AC3E}">
        <p14:creationId xmlns:p14="http://schemas.microsoft.com/office/powerpoint/2010/main" val="134649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5FE6CE-9306-4F35-B3FC-B4B42C8A666F}"/>
              </a:ext>
            </a:extLst>
          </p:cNvPr>
          <p:cNvSpPr>
            <a:spLocks noGrp="1"/>
          </p:cNvSpPr>
          <p:nvPr>
            <p:ph type="title"/>
          </p:nvPr>
        </p:nvSpPr>
        <p:spPr/>
        <p:txBody>
          <a:bodyPr/>
          <a:lstStyle/>
          <a:p>
            <a:r>
              <a:rPr lang="en-US" dirty="0"/>
              <a:t>Current models</a:t>
            </a:r>
          </a:p>
        </p:txBody>
      </p:sp>
      <p:graphicFrame>
        <p:nvGraphicFramePr>
          <p:cNvPr id="7" name="Content Placeholder 6">
            <a:extLst>
              <a:ext uri="{FF2B5EF4-FFF2-40B4-BE49-F238E27FC236}">
                <a16:creationId xmlns="" xmlns:a16="http://schemas.microsoft.com/office/drawing/2014/main" id="{16CA4B60-4C43-43FD-85B8-5E36C27212D1}"/>
              </a:ext>
            </a:extLst>
          </p:cNvPr>
          <p:cNvGraphicFramePr>
            <a:graphicFrameLocks noGrp="1"/>
          </p:cNvGraphicFramePr>
          <p:nvPr>
            <p:ph idx="1"/>
            <p:extLst/>
          </p:nvPr>
        </p:nvGraphicFramePr>
        <p:xfrm>
          <a:off x="1262063" y="2235201"/>
          <a:ext cx="8594724" cy="2793998"/>
        </p:xfrm>
        <a:graphic>
          <a:graphicData uri="http://schemas.openxmlformats.org/drawingml/2006/table">
            <a:tbl>
              <a:tblPr firstRow="1" bandRow="1">
                <a:tableStyleId>{5C22544A-7EE6-4342-B048-85BDC9FD1C3A}</a:tableStyleId>
              </a:tblPr>
              <a:tblGrid>
                <a:gridCol w="2148681">
                  <a:extLst>
                    <a:ext uri="{9D8B030D-6E8A-4147-A177-3AD203B41FA5}">
                      <a16:colId xmlns="" xmlns:a16="http://schemas.microsoft.com/office/drawing/2014/main" val="2044886035"/>
                    </a:ext>
                  </a:extLst>
                </a:gridCol>
                <a:gridCol w="2148681">
                  <a:extLst>
                    <a:ext uri="{9D8B030D-6E8A-4147-A177-3AD203B41FA5}">
                      <a16:colId xmlns="" xmlns:a16="http://schemas.microsoft.com/office/drawing/2014/main" val="3289880602"/>
                    </a:ext>
                  </a:extLst>
                </a:gridCol>
                <a:gridCol w="2247388">
                  <a:extLst>
                    <a:ext uri="{9D8B030D-6E8A-4147-A177-3AD203B41FA5}">
                      <a16:colId xmlns="" xmlns:a16="http://schemas.microsoft.com/office/drawing/2014/main" val="4007058487"/>
                    </a:ext>
                  </a:extLst>
                </a:gridCol>
                <a:gridCol w="2049974">
                  <a:extLst>
                    <a:ext uri="{9D8B030D-6E8A-4147-A177-3AD203B41FA5}">
                      <a16:colId xmlns="" xmlns:a16="http://schemas.microsoft.com/office/drawing/2014/main" val="2539762778"/>
                    </a:ext>
                  </a:extLst>
                </a:gridCol>
              </a:tblGrid>
              <a:tr h="467306">
                <a:tc>
                  <a:txBody>
                    <a:bodyPr/>
                    <a:lstStyle/>
                    <a:p>
                      <a:r>
                        <a:rPr lang="en-US" dirty="0"/>
                        <a:t>Year</a:t>
                      </a:r>
                    </a:p>
                  </a:txBody>
                  <a:tcPr/>
                </a:tc>
                <a:tc>
                  <a:txBody>
                    <a:bodyPr/>
                    <a:lstStyle/>
                    <a:p>
                      <a:r>
                        <a:rPr lang="en-US" dirty="0"/>
                        <a:t>Model</a:t>
                      </a:r>
                    </a:p>
                  </a:txBody>
                  <a:tcPr/>
                </a:tc>
                <a:tc>
                  <a:txBody>
                    <a:bodyPr/>
                    <a:lstStyle/>
                    <a:p>
                      <a:r>
                        <a:rPr lang="en-US" dirty="0"/>
                        <a:t>Top 1% accuracy</a:t>
                      </a:r>
                    </a:p>
                  </a:txBody>
                  <a:tcPr/>
                </a:tc>
                <a:tc>
                  <a:txBody>
                    <a:bodyPr/>
                    <a:lstStyle/>
                    <a:p>
                      <a:r>
                        <a:rPr lang="en-US" dirty="0"/>
                        <a:t># Parameters</a:t>
                      </a:r>
                    </a:p>
                  </a:txBody>
                  <a:tcPr/>
                </a:tc>
                <a:extLst>
                  <a:ext uri="{0D108BD9-81ED-4DB2-BD59-A6C34878D82A}">
                    <a16:rowId xmlns="" xmlns:a16="http://schemas.microsoft.com/office/drawing/2014/main" val="3417989700"/>
                  </a:ext>
                </a:extLst>
              </a:tr>
              <a:tr h="457468">
                <a:tc>
                  <a:txBody>
                    <a:bodyPr/>
                    <a:lstStyle/>
                    <a:p>
                      <a:r>
                        <a:rPr lang="en-US" dirty="0"/>
                        <a:t>2012</a:t>
                      </a:r>
                    </a:p>
                  </a:txBody>
                  <a:tcPr/>
                </a:tc>
                <a:tc>
                  <a:txBody>
                    <a:bodyPr/>
                    <a:lstStyle/>
                    <a:p>
                      <a:r>
                        <a:rPr lang="en-US" dirty="0" err="1"/>
                        <a:t>Alexnet</a:t>
                      </a:r>
                      <a:endParaRPr lang="en-US" dirty="0"/>
                    </a:p>
                  </a:txBody>
                  <a:tcPr/>
                </a:tc>
                <a:tc>
                  <a:txBody>
                    <a:bodyPr/>
                    <a:lstStyle/>
                    <a:p>
                      <a:r>
                        <a:rPr lang="en-US" dirty="0"/>
                        <a:t>57%</a:t>
                      </a:r>
                    </a:p>
                  </a:txBody>
                  <a:tcPr/>
                </a:tc>
                <a:tc>
                  <a:txBody>
                    <a:bodyPr/>
                    <a:lstStyle/>
                    <a:p>
                      <a:r>
                        <a:rPr lang="en-US" sz="1800" b="0" i="0" kern="1200" dirty="0">
                          <a:solidFill>
                            <a:schemeClr val="dk1"/>
                          </a:solidFill>
                          <a:effectLst/>
                          <a:latin typeface="+mn-lt"/>
                          <a:ea typeface="+mn-ea"/>
                          <a:cs typeface="+mn-cs"/>
                        </a:rPr>
                        <a:t>62,378,344</a:t>
                      </a:r>
                      <a:endParaRPr lang="en-US" dirty="0"/>
                    </a:p>
                  </a:txBody>
                  <a:tcPr/>
                </a:tc>
                <a:extLst>
                  <a:ext uri="{0D108BD9-81ED-4DB2-BD59-A6C34878D82A}">
                    <a16:rowId xmlns="" xmlns:a16="http://schemas.microsoft.com/office/drawing/2014/main" val="1207050220"/>
                  </a:ext>
                </a:extLst>
              </a:tr>
              <a:tr h="467306">
                <a:tc>
                  <a:txBody>
                    <a:bodyPr/>
                    <a:lstStyle/>
                    <a:p>
                      <a:r>
                        <a:rPr lang="en-US" dirty="0"/>
                        <a:t>2014</a:t>
                      </a:r>
                    </a:p>
                  </a:txBody>
                  <a:tcPr/>
                </a:tc>
                <a:tc>
                  <a:txBody>
                    <a:bodyPr/>
                    <a:lstStyle/>
                    <a:p>
                      <a:r>
                        <a:rPr lang="en-US" dirty="0" err="1"/>
                        <a:t>GoogleLeNet</a:t>
                      </a:r>
                      <a:endParaRPr lang="en-US" dirty="0"/>
                    </a:p>
                  </a:txBody>
                  <a:tcPr/>
                </a:tc>
                <a:tc>
                  <a:txBody>
                    <a:bodyPr/>
                    <a:lstStyle/>
                    <a:p>
                      <a:r>
                        <a:rPr lang="en-US" dirty="0"/>
                        <a:t>68%</a:t>
                      </a:r>
                    </a:p>
                  </a:txBody>
                  <a:tcPr/>
                </a:tc>
                <a:tc>
                  <a:txBody>
                    <a:bodyPr/>
                    <a:lstStyle/>
                    <a:p>
                      <a:r>
                        <a:rPr lang="en-US" dirty="0"/>
                        <a:t>102,897,440</a:t>
                      </a:r>
                    </a:p>
                  </a:txBody>
                  <a:tcPr/>
                </a:tc>
                <a:extLst>
                  <a:ext uri="{0D108BD9-81ED-4DB2-BD59-A6C34878D82A}">
                    <a16:rowId xmlns="" xmlns:a16="http://schemas.microsoft.com/office/drawing/2014/main" val="468999919"/>
                  </a:ext>
                </a:extLst>
              </a:tr>
              <a:tr h="467306">
                <a:tc>
                  <a:txBody>
                    <a:bodyPr/>
                    <a:lstStyle/>
                    <a:p>
                      <a:r>
                        <a:rPr lang="en-US" dirty="0"/>
                        <a:t>2014</a:t>
                      </a:r>
                    </a:p>
                  </a:txBody>
                  <a:tcPr/>
                </a:tc>
                <a:tc>
                  <a:txBody>
                    <a:bodyPr/>
                    <a:lstStyle/>
                    <a:p>
                      <a:r>
                        <a:rPr lang="en-US" dirty="0"/>
                        <a:t>VGG-16</a:t>
                      </a:r>
                    </a:p>
                  </a:txBody>
                  <a:tcPr/>
                </a:tc>
                <a:tc>
                  <a:txBody>
                    <a:bodyPr/>
                    <a:lstStyle/>
                    <a:p>
                      <a:r>
                        <a:rPr lang="en-US" dirty="0"/>
                        <a:t>71%</a:t>
                      </a:r>
                    </a:p>
                  </a:txBody>
                  <a:tcPr/>
                </a:tc>
                <a:tc>
                  <a:txBody>
                    <a:bodyPr/>
                    <a:lstStyle/>
                    <a:p>
                      <a:r>
                        <a:rPr lang="en-US" dirty="0"/>
                        <a:t>138,357,544</a:t>
                      </a:r>
                    </a:p>
                  </a:txBody>
                  <a:tcPr/>
                </a:tc>
                <a:extLst>
                  <a:ext uri="{0D108BD9-81ED-4DB2-BD59-A6C34878D82A}">
                    <a16:rowId xmlns="" xmlns:a16="http://schemas.microsoft.com/office/drawing/2014/main" val="3661779069"/>
                  </a:ext>
                </a:extLst>
              </a:tr>
              <a:tr h="467306">
                <a:tc>
                  <a:txBody>
                    <a:bodyPr/>
                    <a:lstStyle/>
                    <a:p>
                      <a:r>
                        <a:rPr lang="en-US" dirty="0"/>
                        <a:t>2015</a:t>
                      </a:r>
                    </a:p>
                  </a:txBody>
                  <a:tcPr/>
                </a:tc>
                <a:tc>
                  <a:txBody>
                    <a:bodyPr/>
                    <a:lstStyle/>
                    <a:p>
                      <a:r>
                        <a:rPr lang="en-US" dirty="0"/>
                        <a:t>ResNet-50</a:t>
                      </a:r>
                    </a:p>
                  </a:txBody>
                  <a:tcPr/>
                </a:tc>
                <a:tc>
                  <a:txBody>
                    <a:bodyPr/>
                    <a:lstStyle/>
                    <a:p>
                      <a:r>
                        <a:rPr lang="en-US" dirty="0"/>
                        <a:t>75%</a:t>
                      </a:r>
                    </a:p>
                  </a:txBody>
                  <a:tcPr/>
                </a:tc>
                <a:tc>
                  <a:txBody>
                    <a:bodyPr/>
                    <a:lstStyle/>
                    <a:p>
                      <a:r>
                        <a:rPr lang="en-US" dirty="0"/>
                        <a:t>25,636,712</a:t>
                      </a:r>
                    </a:p>
                  </a:txBody>
                  <a:tcPr/>
                </a:tc>
                <a:extLst>
                  <a:ext uri="{0D108BD9-81ED-4DB2-BD59-A6C34878D82A}">
                    <a16:rowId xmlns="" xmlns:a16="http://schemas.microsoft.com/office/drawing/2014/main" val="2177807333"/>
                  </a:ext>
                </a:extLst>
              </a:tr>
              <a:tr h="467306">
                <a:tc>
                  <a:txBody>
                    <a:bodyPr/>
                    <a:lstStyle/>
                    <a:p>
                      <a:r>
                        <a:rPr lang="en-US" dirty="0"/>
                        <a:t>2016</a:t>
                      </a:r>
                    </a:p>
                  </a:txBody>
                  <a:tcPr/>
                </a:tc>
                <a:tc>
                  <a:txBody>
                    <a:bodyPr/>
                    <a:lstStyle/>
                    <a:p>
                      <a:r>
                        <a:rPr lang="en-US" dirty="0"/>
                        <a:t>Inception-v3</a:t>
                      </a:r>
                    </a:p>
                  </a:txBody>
                  <a:tcPr/>
                </a:tc>
                <a:tc>
                  <a:txBody>
                    <a:bodyPr/>
                    <a:lstStyle/>
                    <a:p>
                      <a:r>
                        <a:rPr lang="en-US" dirty="0"/>
                        <a:t>78%</a:t>
                      </a:r>
                    </a:p>
                  </a:txBody>
                  <a:tcPr/>
                </a:tc>
                <a:tc>
                  <a:txBody>
                    <a:bodyPr/>
                    <a:lstStyle/>
                    <a:p>
                      <a:r>
                        <a:rPr lang="en-US" dirty="0"/>
                        <a:t>23,851,784</a:t>
                      </a:r>
                    </a:p>
                  </a:txBody>
                  <a:tcPr/>
                </a:tc>
                <a:extLst>
                  <a:ext uri="{0D108BD9-81ED-4DB2-BD59-A6C34878D82A}">
                    <a16:rowId xmlns="" xmlns:a16="http://schemas.microsoft.com/office/drawing/2014/main" val="2079017982"/>
                  </a:ext>
                </a:extLst>
              </a:tr>
            </a:tbl>
          </a:graphicData>
        </a:graphic>
      </p:graphicFrame>
    </p:spTree>
    <p:extLst>
      <p:ext uri="{BB962C8B-B14F-4D97-AF65-F5344CB8AC3E}">
        <p14:creationId xmlns:p14="http://schemas.microsoft.com/office/powerpoint/2010/main" val="1789535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Introduction</a:t>
            </a:r>
          </a:p>
        </p:txBody>
      </p:sp>
      <p:sp>
        <p:nvSpPr>
          <p:cNvPr id="3" name="Content Placeholder 2"/>
          <p:cNvSpPr>
            <a:spLocks noGrp="1"/>
          </p:cNvSpPr>
          <p:nvPr>
            <p:ph idx="1"/>
          </p:nvPr>
        </p:nvSpPr>
        <p:spPr/>
        <p:txBody>
          <a:bodyPr>
            <a:normAutofit fontScale="92500" lnSpcReduction="20000"/>
          </a:bodyPr>
          <a:lstStyle/>
          <a:p>
            <a:r>
              <a:rPr lang="en-US" dirty="0"/>
              <a:t>Microblog websites play an important role in maintaining social relationships as well as act as a valuable information source</a:t>
            </a:r>
          </a:p>
          <a:p>
            <a:r>
              <a:rPr lang="en-US" dirty="0"/>
              <a:t>Among several microblogging sites, Twitter is now the most popular, where millions of users spread millions of tweets daily basis</a:t>
            </a:r>
          </a:p>
          <a:p>
            <a:r>
              <a:rPr lang="en-US" dirty="0"/>
              <a:t>As these tons of tweets reflect people’s opinions and attitudes, sentiment analysis in twitter has made a hit with a lot of complaisance</a:t>
            </a:r>
          </a:p>
          <a:p>
            <a:r>
              <a:rPr lang="en-US" dirty="0"/>
              <a:t>Monitoring and analyzing tweets sentiment from twitter provide enormous opportunities for the public and private sectors as well as individual users</a:t>
            </a:r>
          </a:p>
          <a:p>
            <a:r>
              <a:rPr lang="en-US" dirty="0"/>
              <a:t>In this project we collected large number of tweets from twitter using Twitter API for 10 different organizations. We categorized the tweets into positive, negative, or neutral opinion to estimate the overall sentiment of customer or user </a:t>
            </a:r>
          </a:p>
          <a:p>
            <a:endParaRPr lang="en-US" dirty="0"/>
          </a:p>
        </p:txBody>
      </p:sp>
    </p:spTree>
    <p:extLst>
      <p:ext uri="{BB962C8B-B14F-4D97-AF65-F5344CB8AC3E}">
        <p14:creationId xmlns:p14="http://schemas.microsoft.com/office/powerpoint/2010/main" val="41519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Background</a:t>
            </a:r>
          </a:p>
        </p:txBody>
      </p:sp>
      <p:sp>
        <p:nvSpPr>
          <p:cNvPr id="3" name="Content Placeholder 2"/>
          <p:cNvSpPr>
            <a:spLocks noGrp="1"/>
          </p:cNvSpPr>
          <p:nvPr>
            <p:ph idx="1"/>
          </p:nvPr>
        </p:nvSpPr>
        <p:spPr/>
        <p:txBody>
          <a:bodyPr>
            <a:normAutofit lnSpcReduction="10000"/>
          </a:bodyPr>
          <a:lstStyle/>
          <a:p>
            <a:r>
              <a:rPr lang="en-US" dirty="0"/>
              <a:t>Text categorization was started long time ago (Salton and McGill, 1983), however categorization based on sentiment was introduced more recently in 2000</a:t>
            </a:r>
          </a:p>
          <a:p>
            <a:r>
              <a:rPr lang="en-US" dirty="0"/>
              <a:t>In 2012, Federico </a:t>
            </a:r>
            <a:r>
              <a:rPr lang="en-US" dirty="0" err="1"/>
              <a:t>Neri</a:t>
            </a:r>
            <a:r>
              <a:rPr lang="en-US" dirty="0"/>
              <a:t> Carlo et al. had developed an idea of sentimental analysis using 1000 </a:t>
            </a:r>
            <a:r>
              <a:rPr lang="en-US" dirty="0" err="1"/>
              <a:t>facebook</a:t>
            </a:r>
            <a:r>
              <a:rPr lang="en-US" dirty="0"/>
              <a:t> posts about new casts, comparing the sentiments for the Italian public broadcasting service - towards the emerging and more dynamic private companies</a:t>
            </a:r>
          </a:p>
          <a:p>
            <a:r>
              <a:rPr lang="en-US" dirty="0"/>
              <a:t>In 2015, Xing fang et al presented an idea of sentiment analysis using product review data which is collected from Amazon.com. His main aim was to tackle the problem of sentiments polarity categorization of sentiments analysis</a:t>
            </a:r>
          </a:p>
        </p:txBody>
      </p:sp>
    </p:spTree>
    <p:extLst>
      <p:ext uri="{BB962C8B-B14F-4D97-AF65-F5344CB8AC3E}">
        <p14:creationId xmlns:p14="http://schemas.microsoft.com/office/powerpoint/2010/main" val="10450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Approach</a:t>
            </a:r>
          </a:p>
        </p:txBody>
      </p:sp>
      <p:sp>
        <p:nvSpPr>
          <p:cNvPr id="3" name="Content Placeholder 2"/>
          <p:cNvSpPr>
            <a:spLocks noGrp="1"/>
          </p:cNvSpPr>
          <p:nvPr>
            <p:ph idx="1"/>
          </p:nvPr>
        </p:nvSpPr>
        <p:spPr/>
        <p:txBody>
          <a:bodyPr>
            <a:normAutofit lnSpcReduction="10000"/>
          </a:bodyPr>
          <a:lstStyle/>
          <a:p>
            <a:r>
              <a:rPr lang="en-US" dirty="0"/>
              <a:t>Two approaches of Sentiment Analysis</a:t>
            </a:r>
          </a:p>
          <a:p>
            <a:pPr lvl="1"/>
            <a:r>
              <a:rPr lang="en-US" b="1" dirty="0"/>
              <a:t>Supervised approaches or machine learning method:</a:t>
            </a:r>
          </a:p>
          <a:p>
            <a:pPr marL="457200" lvl="1" indent="0">
              <a:buNone/>
            </a:pPr>
            <a:r>
              <a:rPr lang="en-US" dirty="0"/>
              <a:t>Machine learning is one of the most prominent techniques gaining researchers interest due to its adaptability and accuracy. This method comprises of three stages:</a:t>
            </a:r>
          </a:p>
          <a:p>
            <a:pPr marL="457200" lvl="1" indent="0">
              <a:buNone/>
            </a:pPr>
            <a:r>
              <a:rPr lang="en-US" dirty="0"/>
              <a:t>	(</a:t>
            </a:r>
            <a:r>
              <a:rPr lang="en-US" dirty="0" err="1"/>
              <a:t>i</a:t>
            </a:r>
            <a:r>
              <a:rPr lang="en-US" dirty="0"/>
              <a:t>) Data collection</a:t>
            </a:r>
          </a:p>
          <a:p>
            <a:pPr marL="457200" lvl="1" indent="0">
              <a:buNone/>
            </a:pPr>
            <a:r>
              <a:rPr lang="en-US" dirty="0"/>
              <a:t>	(ii) Pre-processing</a:t>
            </a:r>
          </a:p>
          <a:p>
            <a:pPr marL="457200" lvl="1" indent="0">
              <a:buNone/>
            </a:pPr>
            <a:r>
              <a:rPr lang="en-US" dirty="0"/>
              <a:t>	(iii)Training data Classification.</a:t>
            </a:r>
          </a:p>
          <a:p>
            <a:pPr marL="457200" lvl="1" indent="0">
              <a:buNone/>
            </a:pPr>
            <a:endParaRPr lang="en-US" dirty="0"/>
          </a:p>
          <a:p>
            <a:pPr lvl="1"/>
            <a:r>
              <a:rPr lang="en-US" b="1" dirty="0">
                <a:solidFill>
                  <a:prstClr val="black"/>
                </a:solidFill>
              </a:rPr>
              <a:t>Unsupervised (or lexicon-based) method:</a:t>
            </a:r>
          </a:p>
          <a:p>
            <a:pPr marL="457200" lvl="1" indent="0">
              <a:buNone/>
            </a:pPr>
            <a:r>
              <a:rPr lang="en-US" dirty="0"/>
              <a:t>Lexical analysis estimates the sentiment from the semantic orientation of words or phrases that occur in a text</a:t>
            </a:r>
            <a:endParaRPr lang="en-US" b="1" dirty="0">
              <a:solidFill>
                <a:prstClr val="black"/>
              </a:solidFill>
            </a:endParaRPr>
          </a:p>
          <a:p>
            <a:pPr marL="457200" lvl="1"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2586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Dataset</a:t>
            </a:r>
          </a:p>
        </p:txBody>
      </p:sp>
      <p:sp>
        <p:nvSpPr>
          <p:cNvPr id="3" name="Content Placeholder 2"/>
          <p:cNvSpPr>
            <a:spLocks noGrp="1"/>
          </p:cNvSpPr>
          <p:nvPr>
            <p:ph idx="1"/>
          </p:nvPr>
        </p:nvSpPr>
        <p:spPr/>
        <p:txBody>
          <a:bodyPr>
            <a:normAutofit fontScale="92500" lnSpcReduction="10000"/>
          </a:bodyPr>
          <a:lstStyle/>
          <a:p>
            <a:r>
              <a:rPr lang="en-US" dirty="0"/>
              <a:t>Dataset we are using for the sentiment analysis is tweets we are collecting with the help of Twitter API</a:t>
            </a:r>
          </a:p>
          <a:p>
            <a:r>
              <a:rPr lang="en-US" b="1" dirty="0" err="1"/>
              <a:t>StreamListener</a:t>
            </a:r>
            <a:r>
              <a:rPr lang="en-US" dirty="0"/>
              <a:t> is a class provided by </a:t>
            </a:r>
            <a:r>
              <a:rPr lang="en-US" dirty="0" err="1"/>
              <a:t>tweepy</a:t>
            </a:r>
            <a:r>
              <a:rPr lang="en-US" dirty="0"/>
              <a:t> to access the Twitter Streaming API</a:t>
            </a:r>
          </a:p>
          <a:p>
            <a:r>
              <a:rPr lang="en-US" dirty="0"/>
              <a:t>Dataset contains the tweet id, screen name i.e. the name of user, tweet creation date and time, and the text of the tweet</a:t>
            </a:r>
          </a:p>
          <a:p>
            <a:r>
              <a:rPr lang="en-US" dirty="0"/>
              <a:t>The training dataset for Naïve Bayes classifier is taken from </a:t>
            </a:r>
            <a:r>
              <a:rPr lang="en-US" dirty="0" err="1"/>
              <a:t>crowdflower</a:t>
            </a:r>
            <a:r>
              <a:rPr lang="en-US" dirty="0"/>
              <a:t> where the 9000 tweets are manually analyzed, and sentiments were calculated</a:t>
            </a:r>
          </a:p>
          <a:p>
            <a:r>
              <a:rPr lang="en-US" dirty="0"/>
              <a:t>For dictionary based approach we use AFINN-111 dictionary which has 2477 words with the polarity score for each word</a:t>
            </a:r>
          </a:p>
        </p:txBody>
      </p:sp>
    </p:spTree>
    <p:extLst>
      <p:ext uri="{BB962C8B-B14F-4D97-AF65-F5344CB8AC3E}">
        <p14:creationId xmlns:p14="http://schemas.microsoft.com/office/powerpoint/2010/main" val="131878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Methodology</a:t>
            </a:r>
          </a:p>
        </p:txBody>
      </p:sp>
      <p:sp>
        <p:nvSpPr>
          <p:cNvPr id="3" name="Content Placeholder 2"/>
          <p:cNvSpPr>
            <a:spLocks noGrp="1"/>
          </p:cNvSpPr>
          <p:nvPr>
            <p:ph idx="1"/>
          </p:nvPr>
        </p:nvSpPr>
        <p:spPr/>
        <p:txBody>
          <a:bodyPr/>
          <a:lstStyle/>
          <a:p>
            <a:r>
              <a:rPr lang="en-US" b="1" dirty="0"/>
              <a:t>Step 1: </a:t>
            </a:r>
            <a:r>
              <a:rPr lang="en-US" dirty="0"/>
              <a:t>Writing Python code which allows us connecting Twitter server to crawl the data using the Twitter API</a:t>
            </a:r>
          </a:p>
          <a:p>
            <a:r>
              <a:rPr lang="en-US" b="1" dirty="0"/>
              <a:t>Step 2: </a:t>
            </a:r>
            <a:r>
              <a:rPr lang="en-US" dirty="0"/>
              <a:t>Collecting data from Twitter</a:t>
            </a:r>
          </a:p>
          <a:p>
            <a:r>
              <a:rPr lang="en-US" b="1" dirty="0"/>
              <a:t>Step 3: </a:t>
            </a:r>
            <a:r>
              <a:rPr lang="en-US" dirty="0"/>
              <a:t>Data pre-processing</a:t>
            </a:r>
          </a:p>
          <a:p>
            <a:r>
              <a:rPr lang="en-US" b="1" dirty="0"/>
              <a:t>Step 4: </a:t>
            </a:r>
            <a:r>
              <a:rPr lang="en-US" dirty="0"/>
              <a:t>Classification</a:t>
            </a:r>
          </a:p>
          <a:p>
            <a:pPr marL="800100" lvl="1" indent="-342900">
              <a:buFont typeface="+mj-lt"/>
              <a:buAutoNum type="arabicPeriod"/>
            </a:pPr>
            <a:r>
              <a:rPr lang="en-US" b="1" dirty="0"/>
              <a:t>Supervised approaches or machine learning method</a:t>
            </a:r>
          </a:p>
          <a:p>
            <a:pPr marL="1200150" lvl="2" indent="-342900">
              <a:buFont typeface="+mj-lt"/>
              <a:buAutoNum type="alphaLcParenR"/>
            </a:pPr>
            <a:r>
              <a:rPr lang="en-US" dirty="0"/>
              <a:t>Using Naïve Bayes Classifier</a:t>
            </a:r>
          </a:p>
          <a:p>
            <a:pPr marL="1200150" lvl="2" indent="-342900">
              <a:buFont typeface="+mj-lt"/>
              <a:buAutoNum type="alphaLcParenR"/>
            </a:pPr>
            <a:r>
              <a:rPr lang="en-US" dirty="0"/>
              <a:t>Using SVM</a:t>
            </a:r>
          </a:p>
          <a:p>
            <a:pPr marL="857250" lvl="2" indent="0">
              <a:buNone/>
            </a:pPr>
            <a:endParaRPr lang="en-US" dirty="0"/>
          </a:p>
          <a:p>
            <a:pPr marL="800100" lvl="1" indent="-342900">
              <a:buFont typeface="+mj-lt"/>
              <a:buAutoNum type="arabicPeriod"/>
            </a:pPr>
            <a:r>
              <a:rPr lang="en-US" b="1" dirty="0">
                <a:solidFill>
                  <a:prstClr val="black"/>
                </a:solidFill>
              </a:rPr>
              <a:t>Unsupervised approach (or lexicon-based) method</a:t>
            </a:r>
          </a:p>
          <a:p>
            <a:pPr marL="857250" lvl="2" indent="0">
              <a:buNone/>
            </a:pPr>
            <a:endParaRPr lang="en-US" dirty="0"/>
          </a:p>
          <a:p>
            <a:pPr lvl="1"/>
            <a:endParaRPr lang="en-US" dirty="0"/>
          </a:p>
          <a:p>
            <a:endParaRPr lang="en-US" dirty="0"/>
          </a:p>
        </p:txBody>
      </p:sp>
    </p:spTree>
    <p:extLst>
      <p:ext uri="{BB962C8B-B14F-4D97-AF65-F5344CB8AC3E}">
        <p14:creationId xmlns:p14="http://schemas.microsoft.com/office/powerpoint/2010/main" val="65744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Methodology </a:t>
            </a:r>
            <a:r>
              <a:rPr lang="en-US" sz="2400" dirty="0"/>
              <a:t>(Cont’d)</a:t>
            </a:r>
          </a:p>
        </p:txBody>
      </p:sp>
      <p:sp>
        <p:nvSpPr>
          <p:cNvPr id="3" name="Content Placeholder 2"/>
          <p:cNvSpPr>
            <a:spLocks noGrp="1"/>
          </p:cNvSpPr>
          <p:nvPr>
            <p:ph idx="1"/>
          </p:nvPr>
        </p:nvSpPr>
        <p:spPr/>
        <p:txBody>
          <a:bodyPr/>
          <a:lstStyle/>
          <a:p>
            <a:r>
              <a:rPr lang="en-US" sz="2000" b="1" dirty="0"/>
              <a:t>Using Naïve Bayes Classifier:</a:t>
            </a:r>
          </a:p>
          <a:p>
            <a:pPr lvl="1"/>
            <a:r>
              <a:rPr lang="en-US" dirty="0"/>
              <a:t>Train the Naïve Bayes Classifier using the Training data</a:t>
            </a:r>
          </a:p>
          <a:p>
            <a:pPr lvl="1"/>
            <a:r>
              <a:rPr lang="en-US" dirty="0"/>
              <a:t>Read test data i.e. collected tweets and pre-process it</a:t>
            </a:r>
          </a:p>
          <a:p>
            <a:pPr lvl="1"/>
            <a:r>
              <a:rPr lang="en-US" dirty="0"/>
              <a:t>Calculate the sentiment using the trained classifier</a:t>
            </a:r>
          </a:p>
          <a:p>
            <a:pPr lvl="1"/>
            <a:r>
              <a:rPr lang="en-US" dirty="0"/>
              <a:t>Calculating the accuracy of Sentiment Analysis performed by Naive Bayes</a:t>
            </a:r>
            <a:endParaRPr lang="en-US" sz="1200" dirty="0"/>
          </a:p>
          <a:p>
            <a:endParaRPr lang="en-US" dirty="0"/>
          </a:p>
        </p:txBody>
      </p:sp>
      <p:pic>
        <p:nvPicPr>
          <p:cNvPr id="5" name="Picture 4">
            <a:extLst>
              <a:ext uri="{FF2B5EF4-FFF2-40B4-BE49-F238E27FC236}">
                <a16:creationId xmlns:a16="http://schemas.microsoft.com/office/drawing/2014/main" xmlns="" id="{B0D66572-A363-47B5-B2AF-95A0D33544E6}"/>
              </a:ext>
            </a:extLst>
          </p:cNvPr>
          <p:cNvPicPr>
            <a:picLocks noChangeAspect="1"/>
          </p:cNvPicPr>
          <p:nvPr/>
        </p:nvPicPr>
        <p:blipFill>
          <a:blip r:embed="rId2"/>
          <a:stretch>
            <a:fillRect/>
          </a:stretch>
        </p:blipFill>
        <p:spPr>
          <a:xfrm>
            <a:off x="2828925" y="3233737"/>
            <a:ext cx="6591300" cy="3395663"/>
          </a:xfrm>
          <a:prstGeom prst="rect">
            <a:avLst/>
          </a:prstGeom>
        </p:spPr>
      </p:pic>
    </p:spTree>
    <p:extLst>
      <p:ext uri="{BB962C8B-B14F-4D97-AF65-F5344CB8AC3E}">
        <p14:creationId xmlns:p14="http://schemas.microsoft.com/office/powerpoint/2010/main" val="90596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Methodology </a:t>
            </a:r>
            <a:r>
              <a:rPr lang="en-US" sz="2400" dirty="0"/>
              <a:t>(Cont’d)</a:t>
            </a:r>
            <a:endParaRPr lang="en-US" dirty="0"/>
          </a:p>
        </p:txBody>
      </p:sp>
      <p:sp>
        <p:nvSpPr>
          <p:cNvPr id="3" name="Content Placeholder 2"/>
          <p:cNvSpPr>
            <a:spLocks noGrp="1"/>
          </p:cNvSpPr>
          <p:nvPr>
            <p:ph idx="1"/>
          </p:nvPr>
        </p:nvSpPr>
        <p:spPr/>
        <p:txBody>
          <a:bodyPr>
            <a:normAutofit fontScale="92500" lnSpcReduction="20000"/>
          </a:bodyPr>
          <a:lstStyle/>
          <a:p>
            <a:r>
              <a:rPr lang="en-US" sz="2000" b="1" dirty="0"/>
              <a:t>Using SVM</a:t>
            </a:r>
          </a:p>
          <a:p>
            <a:pPr lvl="1"/>
            <a:r>
              <a:rPr lang="en-US" dirty="0"/>
              <a:t>Steps for classification till the preprocessing are same as Naïve Bayes</a:t>
            </a:r>
          </a:p>
          <a:p>
            <a:pPr lvl="1"/>
            <a:r>
              <a:rPr lang="en-US" dirty="0" err="1"/>
              <a:t>TfidfVectorizer</a:t>
            </a:r>
            <a:r>
              <a:rPr lang="en-US" dirty="0"/>
              <a:t> aim to help to convert a collection of text documents to vectors of token counts</a:t>
            </a:r>
          </a:p>
          <a:p>
            <a:pPr lvl="1"/>
            <a:r>
              <a:rPr lang="en-US" dirty="0"/>
              <a:t>When a prior dictionary is not available, </a:t>
            </a:r>
            <a:r>
              <a:rPr lang="en-US" dirty="0" err="1"/>
              <a:t>TfidfVectorizer</a:t>
            </a:r>
            <a:r>
              <a:rPr lang="en-US" dirty="0"/>
              <a:t> can be used as an Estimator to extract the vocabulary, and generates a </a:t>
            </a:r>
            <a:r>
              <a:rPr lang="en-US" dirty="0" err="1"/>
              <a:t>TfidfVectorizerModel</a:t>
            </a:r>
            <a:endParaRPr lang="en-US" dirty="0"/>
          </a:p>
          <a:p>
            <a:pPr lvl="1"/>
            <a:r>
              <a:rPr lang="en-US" dirty="0"/>
              <a:t>The model produces sparse representations for the documents over the vocabulary</a:t>
            </a:r>
          </a:p>
          <a:p>
            <a:pPr lvl="1"/>
            <a:r>
              <a:rPr lang="en-US" dirty="0"/>
              <a:t>During the fitting process, </a:t>
            </a:r>
            <a:r>
              <a:rPr lang="en-US" dirty="0" err="1"/>
              <a:t>TfidfVectorizer</a:t>
            </a:r>
            <a:r>
              <a:rPr lang="en-US" dirty="0"/>
              <a:t> will select the top vocab size words ordered by term frequency across the corpus</a:t>
            </a:r>
          </a:p>
          <a:p>
            <a:pPr lvl="1"/>
            <a:r>
              <a:rPr lang="en-US" dirty="0"/>
              <a:t>Obtained feature vectors are used to train the SVC classifier with high regularization parameter value along with </a:t>
            </a:r>
            <a:r>
              <a:rPr lang="en-US" dirty="0" err="1"/>
              <a:t>rbf</a:t>
            </a:r>
            <a:r>
              <a:rPr lang="en-US" dirty="0"/>
              <a:t> kernel</a:t>
            </a:r>
          </a:p>
          <a:p>
            <a:pPr lvl="1"/>
            <a:r>
              <a:rPr lang="en-US" dirty="0"/>
              <a:t>After obtaining the classifier we are applying it to our collected tweets to identify the desired sentiment of the tweet</a:t>
            </a:r>
          </a:p>
          <a:p>
            <a:pPr lvl="1"/>
            <a:r>
              <a:rPr lang="en-US" dirty="0"/>
              <a:t>The sentiment are divided into positive, negative and neutral with scores of 1,-1 and 0 respectively</a:t>
            </a:r>
            <a:endParaRPr lang="en-US" sz="1200" dirty="0"/>
          </a:p>
          <a:p>
            <a:endParaRPr lang="en-US" sz="2000" dirty="0"/>
          </a:p>
        </p:txBody>
      </p:sp>
    </p:spTree>
    <p:extLst>
      <p:ext uri="{BB962C8B-B14F-4D97-AF65-F5344CB8AC3E}">
        <p14:creationId xmlns:p14="http://schemas.microsoft.com/office/powerpoint/2010/main" val="84064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Methodology </a:t>
            </a:r>
            <a:r>
              <a:rPr lang="en-US" sz="2400" dirty="0"/>
              <a:t>(Cont’d)</a:t>
            </a:r>
            <a:endParaRPr lang="en-US" dirty="0"/>
          </a:p>
        </p:txBody>
      </p:sp>
      <p:sp>
        <p:nvSpPr>
          <p:cNvPr id="3" name="Content Placeholder 2"/>
          <p:cNvSpPr>
            <a:spLocks noGrp="1"/>
          </p:cNvSpPr>
          <p:nvPr>
            <p:ph idx="1"/>
          </p:nvPr>
        </p:nvSpPr>
        <p:spPr/>
        <p:txBody>
          <a:bodyPr>
            <a:normAutofit/>
          </a:bodyPr>
          <a:lstStyle/>
          <a:p>
            <a:r>
              <a:rPr lang="en-US" sz="2000" b="1" dirty="0"/>
              <a:t>Unsupervised approach (or lexicon-based) method</a:t>
            </a:r>
          </a:p>
          <a:p>
            <a:pPr lvl="1"/>
            <a:r>
              <a:rPr lang="en-US" dirty="0"/>
              <a:t>We used lexical method for classification</a:t>
            </a:r>
          </a:p>
          <a:p>
            <a:pPr lvl="1"/>
            <a:r>
              <a:rPr lang="en-US" dirty="0"/>
              <a:t>This approach depends on finding words from tweets, and then matches the word with the </a:t>
            </a:r>
            <a:r>
              <a:rPr lang="en-US" dirty="0" err="1"/>
              <a:t>dictionaryical</a:t>
            </a:r>
            <a:r>
              <a:rPr lang="en-US" dirty="0"/>
              <a:t> method for classification</a:t>
            </a:r>
          </a:p>
          <a:p>
            <a:pPr lvl="1"/>
            <a:r>
              <a:rPr lang="en-US" dirty="0"/>
              <a:t>The negative words obtained by this approach are more filtered and specific than the Naïve Bayes approach</a:t>
            </a:r>
          </a:p>
          <a:p>
            <a:pPr lvl="1"/>
            <a:endParaRPr lang="en-US" sz="1200" dirty="0"/>
          </a:p>
        </p:txBody>
      </p:sp>
      <p:pic>
        <p:nvPicPr>
          <p:cNvPr id="5" name="Picture 4">
            <a:extLst>
              <a:ext uri="{FF2B5EF4-FFF2-40B4-BE49-F238E27FC236}">
                <a16:creationId xmlns:a16="http://schemas.microsoft.com/office/drawing/2014/main" xmlns="" id="{A41466DF-A38F-4C48-A66D-4B3421C038DF}"/>
              </a:ext>
            </a:extLst>
          </p:cNvPr>
          <p:cNvPicPr>
            <a:picLocks noChangeAspect="1"/>
          </p:cNvPicPr>
          <p:nvPr/>
        </p:nvPicPr>
        <p:blipFill>
          <a:blip r:embed="rId2"/>
          <a:stretch>
            <a:fillRect/>
          </a:stretch>
        </p:blipFill>
        <p:spPr>
          <a:xfrm>
            <a:off x="3114675" y="3133725"/>
            <a:ext cx="6000750" cy="3448049"/>
          </a:xfrm>
          <a:prstGeom prst="rect">
            <a:avLst/>
          </a:prstGeom>
        </p:spPr>
      </p:pic>
    </p:spTree>
    <p:extLst>
      <p:ext uri="{BB962C8B-B14F-4D97-AF65-F5344CB8AC3E}">
        <p14:creationId xmlns:p14="http://schemas.microsoft.com/office/powerpoint/2010/main" val="45010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References</a:t>
            </a:r>
          </a:p>
        </p:txBody>
      </p:sp>
      <p:sp>
        <p:nvSpPr>
          <p:cNvPr id="3" name="Content Placeholder 2"/>
          <p:cNvSpPr>
            <a:spLocks noGrp="1"/>
          </p:cNvSpPr>
          <p:nvPr>
            <p:ph idx="1"/>
          </p:nvPr>
        </p:nvSpPr>
        <p:spPr/>
        <p:txBody>
          <a:bodyPr>
            <a:normAutofit fontScale="70000" lnSpcReduction="20000"/>
          </a:bodyPr>
          <a:lstStyle/>
          <a:p>
            <a:r>
              <a:rPr lang="en-US" dirty="0"/>
              <a:t>Paramita Ray; </a:t>
            </a:r>
            <a:r>
              <a:rPr lang="en-US" dirty="0" err="1"/>
              <a:t>Amlan</a:t>
            </a:r>
            <a:r>
              <a:rPr lang="en-US" dirty="0"/>
              <a:t> Chakrabarti “Twitter sentiment analysis for product review using lexicon method” 2017 International Conference on Data Management, Analytics and Innovation (ICDMAI) Year: 2017 Pages: 211 – 216</a:t>
            </a:r>
          </a:p>
          <a:p>
            <a:r>
              <a:rPr lang="en-US" dirty="0"/>
              <a:t>Ajay </a:t>
            </a:r>
            <a:r>
              <a:rPr lang="en-US" dirty="0" err="1"/>
              <a:t>Deshwal</a:t>
            </a:r>
            <a:r>
              <a:rPr lang="en-US" dirty="0"/>
              <a:t>; Sudhir Kumar Sharma “Twitter sentiment analysis using various classification algorithms” 2016 5th International Conference on Reliability, </a:t>
            </a:r>
            <a:r>
              <a:rPr lang="en-US" dirty="0" err="1"/>
              <a:t>Infocom</a:t>
            </a:r>
            <a:r>
              <a:rPr lang="en-US" dirty="0"/>
              <a:t> Technologies and Optimization (Trends and Future Directions) (ICRITO) Year: 2016 Pages: 251 – 257</a:t>
            </a:r>
          </a:p>
          <a:p>
            <a:r>
              <a:rPr lang="en-US" dirty="0" err="1"/>
              <a:t>Umme</a:t>
            </a:r>
            <a:r>
              <a:rPr lang="en-US" dirty="0"/>
              <a:t> </a:t>
            </a:r>
            <a:r>
              <a:rPr lang="en-US" dirty="0" err="1"/>
              <a:t>Aymun</a:t>
            </a:r>
            <a:r>
              <a:rPr lang="en-US" dirty="0"/>
              <a:t> </a:t>
            </a:r>
            <a:r>
              <a:rPr lang="en-US" dirty="0" err="1"/>
              <a:t>Siddiqua</a:t>
            </a:r>
            <a:r>
              <a:rPr lang="en-US" dirty="0"/>
              <a:t>; Tanveer Ahsan; Abu </a:t>
            </a:r>
            <a:r>
              <a:rPr lang="en-US" dirty="0" err="1"/>
              <a:t>Nowshed</a:t>
            </a:r>
            <a:r>
              <a:rPr lang="en-US" dirty="0"/>
              <a:t> </a:t>
            </a:r>
            <a:r>
              <a:rPr lang="en-US" dirty="0" err="1"/>
              <a:t>Chy</a:t>
            </a:r>
            <a:r>
              <a:rPr lang="en-US" dirty="0"/>
              <a:t> “Combining a rule-based classifier with weakly supervised learning for twitter sentiment analysis” 2016 International Conference on Innovations in Science, Engineering and Technology (ICISET) Year: 2016 Pages: 1 – 4</a:t>
            </a:r>
          </a:p>
          <a:p>
            <a:r>
              <a:rPr lang="en-US" dirty="0"/>
              <a:t>Chintan </a:t>
            </a:r>
            <a:r>
              <a:rPr lang="en-US" dirty="0" err="1"/>
              <a:t>Dedhia</a:t>
            </a:r>
            <a:r>
              <a:rPr lang="en-US" dirty="0"/>
              <a:t>; Jyoti </a:t>
            </a:r>
            <a:r>
              <a:rPr lang="en-US" dirty="0" err="1"/>
              <a:t>Ramteke</a:t>
            </a:r>
            <a:r>
              <a:rPr lang="en-US" dirty="0"/>
              <a:t> “Ensemble model for Twitter sentiment analysis” 2017 International Conference on Inventive Systems and Control (ICISC) Year: 2017 Pages: 1 – 5</a:t>
            </a:r>
          </a:p>
          <a:p>
            <a:r>
              <a:rPr lang="en-US" dirty="0"/>
              <a:t>https://www.crowdflower.com/data-for-everyone/</a:t>
            </a:r>
          </a:p>
          <a:p>
            <a:r>
              <a:rPr lang="en-US" dirty="0"/>
              <a:t>https://github.com/mmmayo13/tweet-sentiment-scores/</a:t>
            </a:r>
          </a:p>
          <a:p>
            <a:r>
              <a:rPr lang="en-US" dirty="0"/>
              <a:t>http://www2.imm.dtu.dk/pubdb/views/publication_details.php?id=6010</a:t>
            </a:r>
          </a:p>
          <a:p>
            <a:pPr marL="0" indent="0">
              <a:buNone/>
            </a:pPr>
            <a:endParaRPr lang="en-US" dirty="0"/>
          </a:p>
        </p:txBody>
      </p:sp>
    </p:spTree>
    <p:extLst>
      <p:ext uri="{BB962C8B-B14F-4D97-AF65-F5344CB8AC3E}">
        <p14:creationId xmlns:p14="http://schemas.microsoft.com/office/powerpoint/2010/main" val="149401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36" y="2075504"/>
            <a:ext cx="8679915" cy="2140236"/>
          </a:xfrm>
        </p:spPr>
        <p:txBody>
          <a:bodyPr>
            <a:normAutofit fontScale="90000"/>
          </a:bodyPr>
          <a:lstStyle/>
          <a:p>
            <a:r>
              <a:rPr lang="en-US" dirty="0" smtClean="0"/>
              <a:t>Speech Recognition: </a:t>
            </a:r>
            <a:r>
              <a:rPr lang="en-US" dirty="0"/>
              <a:t>D</a:t>
            </a:r>
            <a:r>
              <a:rPr lang="en-US" dirty="0" smtClean="0"/>
              <a:t>eep </a:t>
            </a:r>
            <a:r>
              <a:rPr lang="en-US" dirty="0"/>
              <a:t>L</a:t>
            </a:r>
            <a:r>
              <a:rPr lang="en-US" dirty="0" smtClean="0"/>
              <a:t>earning </a:t>
            </a:r>
            <a:r>
              <a:rPr lang="en-US" dirty="0"/>
              <a:t>a</a:t>
            </a:r>
            <a:r>
              <a:rPr lang="en-US" dirty="0" smtClean="0"/>
              <a:t>nd </a:t>
            </a:r>
            <a:r>
              <a:rPr lang="en-US" dirty="0"/>
              <a:t/>
            </a:r>
            <a:br>
              <a:rPr lang="en-US" dirty="0"/>
            </a:br>
            <a:r>
              <a:rPr lang="en-US" dirty="0"/>
              <a:t>E</a:t>
            </a:r>
            <a:r>
              <a:rPr lang="en-US" dirty="0" smtClean="0"/>
              <a:t>xisting API Comparison </a:t>
            </a:r>
            <a:endParaRPr lang="en-US" dirty="0"/>
          </a:p>
        </p:txBody>
      </p:sp>
      <p:sp>
        <p:nvSpPr>
          <p:cNvPr id="4" name="Subtitle 3"/>
          <p:cNvSpPr>
            <a:spLocks noGrp="1"/>
          </p:cNvSpPr>
          <p:nvPr>
            <p:ph type="subTitle" idx="1"/>
          </p:nvPr>
        </p:nvSpPr>
        <p:spPr>
          <a:xfrm>
            <a:off x="1527193" y="4427228"/>
            <a:ext cx="9144000" cy="1655762"/>
          </a:xfrm>
        </p:spPr>
        <p:txBody>
          <a:bodyPr/>
          <a:lstStyle/>
          <a:p>
            <a:endParaRPr lang="en-US"/>
          </a:p>
        </p:txBody>
      </p:sp>
    </p:spTree>
    <p:extLst>
      <p:ext uri="{BB962C8B-B14F-4D97-AF65-F5344CB8AC3E}">
        <p14:creationId xmlns:p14="http://schemas.microsoft.com/office/powerpoint/2010/main" val="472365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510231-717A-470F-AE88-C4D82E77054E}"/>
              </a:ext>
            </a:extLst>
          </p:cNvPr>
          <p:cNvSpPr>
            <a:spLocks noGrp="1"/>
          </p:cNvSpPr>
          <p:nvPr>
            <p:ph type="title"/>
          </p:nvPr>
        </p:nvSpPr>
        <p:spPr/>
        <p:txBody>
          <a:bodyPr/>
          <a:lstStyle/>
          <a:p>
            <a:r>
              <a:rPr lang="en-US" dirty="0"/>
              <a:t>Problem at hand</a:t>
            </a:r>
          </a:p>
        </p:txBody>
      </p:sp>
      <p:sp>
        <p:nvSpPr>
          <p:cNvPr id="3" name="Content Placeholder 2">
            <a:extLst>
              <a:ext uri="{FF2B5EF4-FFF2-40B4-BE49-F238E27FC236}">
                <a16:creationId xmlns="" xmlns:a16="http://schemas.microsoft.com/office/drawing/2014/main" id="{882AE675-766F-41F9-A4A3-921B9C2C22BE}"/>
              </a:ext>
            </a:extLst>
          </p:cNvPr>
          <p:cNvSpPr>
            <a:spLocks noGrp="1"/>
          </p:cNvSpPr>
          <p:nvPr>
            <p:ph idx="1"/>
          </p:nvPr>
        </p:nvSpPr>
        <p:spPr>
          <a:xfrm>
            <a:off x="1261872" y="2526890"/>
            <a:ext cx="8595360" cy="3653247"/>
          </a:xfrm>
        </p:spPr>
        <p:txBody>
          <a:bodyPr>
            <a:normAutofit/>
          </a:bodyPr>
          <a:lstStyle/>
          <a:p>
            <a:pPr marL="0" indent="0">
              <a:buNone/>
            </a:pPr>
            <a:r>
              <a:rPr lang="en-US" sz="2400" dirty="0"/>
              <a:t>Reduce the number of parameters keeping a decent accuracy</a:t>
            </a:r>
          </a:p>
          <a:p>
            <a:pPr marL="0" indent="0">
              <a:buNone/>
            </a:pPr>
            <a:endParaRPr lang="en-US" sz="2400" dirty="0"/>
          </a:p>
          <a:p>
            <a:pPr marL="0" indent="0">
              <a:buNone/>
            </a:pPr>
            <a:endParaRPr lang="en-US" sz="2400" dirty="0"/>
          </a:p>
          <a:p>
            <a:pPr marL="0" indent="0">
              <a:buNone/>
            </a:pPr>
            <a:r>
              <a:rPr lang="en-US" sz="2400" dirty="0"/>
              <a:t>Because…</a:t>
            </a:r>
          </a:p>
          <a:p>
            <a:pPr marL="0" indent="0">
              <a:buNone/>
            </a:pPr>
            <a:r>
              <a:rPr lang="en-US" sz="2400" dirty="0"/>
              <a:t># Parameters ∝ Size of the model ∝ Power consumption</a:t>
            </a:r>
          </a:p>
        </p:txBody>
      </p:sp>
    </p:spTree>
    <p:extLst>
      <p:ext uri="{BB962C8B-B14F-4D97-AF65-F5344CB8AC3E}">
        <p14:creationId xmlns:p14="http://schemas.microsoft.com/office/powerpoint/2010/main" val="1220336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Inspiration</a:t>
            </a:r>
            <a:endParaRPr lang="en-US" dirty="0"/>
          </a:p>
        </p:txBody>
      </p:sp>
      <p:pic>
        <p:nvPicPr>
          <p:cNvPr id="5" name="Picture 4"/>
          <p:cNvPicPr>
            <a:picLocks noChangeAspect="1"/>
          </p:cNvPicPr>
          <p:nvPr/>
        </p:nvPicPr>
        <p:blipFill>
          <a:blip r:embed="rId2"/>
          <a:stretch>
            <a:fillRect/>
          </a:stretch>
        </p:blipFill>
        <p:spPr>
          <a:xfrm>
            <a:off x="6341606" y="1056905"/>
            <a:ext cx="3888391" cy="5213266"/>
          </a:xfrm>
          <a:prstGeom prst="rect">
            <a:avLst/>
          </a:prstGeom>
        </p:spPr>
      </p:pic>
      <p:sp>
        <p:nvSpPr>
          <p:cNvPr id="6" name="Content Placeholder 5"/>
          <p:cNvSpPr>
            <a:spLocks noGrp="1"/>
          </p:cNvSpPr>
          <p:nvPr>
            <p:ph idx="1"/>
          </p:nvPr>
        </p:nvSpPr>
        <p:spPr>
          <a:xfrm>
            <a:off x="6341606" y="340049"/>
            <a:ext cx="2291756" cy="716856"/>
          </a:xfrm>
        </p:spPr>
        <p:txBody>
          <a:bodyPr>
            <a:normAutofit fontScale="92500" lnSpcReduction="20000"/>
          </a:bodyPr>
          <a:lstStyle/>
          <a:p>
            <a:r>
              <a:rPr lang="en-US" dirty="0"/>
              <a:t>Siri by Apple Inc</a:t>
            </a:r>
            <a:r>
              <a:rPr lang="en-US" dirty="0" smtClean="0"/>
              <a:t>.</a:t>
            </a:r>
            <a:endParaRPr lang="en-US" dirty="0"/>
          </a:p>
        </p:txBody>
      </p:sp>
    </p:spTree>
    <p:extLst>
      <p:ext uri="{BB962C8B-B14F-4D97-AF65-F5344CB8AC3E}">
        <p14:creationId xmlns:p14="http://schemas.microsoft.com/office/powerpoint/2010/main" val="19444411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Singals</a:t>
            </a:r>
            <a:endParaRPr lang="en-US" dirty="0"/>
          </a:p>
        </p:txBody>
      </p:sp>
      <p:sp>
        <p:nvSpPr>
          <p:cNvPr id="3" name="Content Placeholder 2"/>
          <p:cNvSpPr>
            <a:spLocks noGrp="1"/>
          </p:cNvSpPr>
          <p:nvPr>
            <p:ph idx="1"/>
          </p:nvPr>
        </p:nvSpPr>
        <p:spPr/>
        <p:txBody>
          <a:bodyPr/>
          <a:lstStyle/>
          <a:p>
            <a:r>
              <a:rPr lang="en-US" dirty="0" smtClean="0"/>
              <a:t>Continuous signal (analog) -&gt; discrete signal (digital)</a:t>
            </a:r>
          </a:p>
          <a:p>
            <a:endParaRPr lang="en-US" dirty="0" smtClean="0"/>
          </a:p>
          <a:p>
            <a:r>
              <a:rPr lang="en-US" dirty="0" smtClean="0"/>
              <a:t>Wave plot</a:t>
            </a:r>
          </a:p>
          <a:p>
            <a:endParaRPr lang="en-US" dirty="0"/>
          </a:p>
          <a:p>
            <a:endParaRPr lang="en-US" dirty="0" smtClean="0"/>
          </a:p>
          <a:p>
            <a:endParaRPr lang="en-US" dirty="0"/>
          </a:p>
          <a:p>
            <a:endParaRPr lang="en-US" dirty="0" smtClean="0"/>
          </a:p>
          <a:p>
            <a:endParaRPr lang="en-US" dirty="0" smtClean="0"/>
          </a:p>
          <a:p>
            <a:endParaRPr lang="en-US" dirty="0"/>
          </a:p>
        </p:txBody>
      </p:sp>
      <p:pic>
        <p:nvPicPr>
          <p:cNvPr id="4" name="Picture 3"/>
          <p:cNvPicPr>
            <a:picLocks noChangeAspect="1"/>
          </p:cNvPicPr>
          <p:nvPr/>
        </p:nvPicPr>
        <p:blipFill>
          <a:blip r:embed="rId4"/>
          <a:stretch>
            <a:fillRect/>
          </a:stretch>
        </p:blipFill>
        <p:spPr>
          <a:xfrm>
            <a:off x="5776491" y="2801187"/>
            <a:ext cx="4039507" cy="2796582"/>
          </a:xfrm>
          <a:prstGeom prst="rect">
            <a:avLst/>
          </a:prstGeom>
        </p:spPr>
      </p:pic>
      <p:pic>
        <p:nvPicPr>
          <p:cNvPr id="5" name="481-123719-000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76491" y="1704439"/>
            <a:ext cx="812800" cy="812800"/>
          </a:xfrm>
          <a:prstGeom prst="rect">
            <a:avLst/>
          </a:prstGeom>
        </p:spPr>
      </p:pic>
    </p:spTree>
    <p:extLst>
      <p:ext uri="{BB962C8B-B14F-4D97-AF65-F5344CB8AC3E}">
        <p14:creationId xmlns:p14="http://schemas.microsoft.com/office/powerpoint/2010/main" val="1963852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Signals</a:t>
            </a:r>
            <a:endParaRPr lang="en-US" dirty="0"/>
          </a:p>
        </p:txBody>
      </p:sp>
      <p:sp>
        <p:nvSpPr>
          <p:cNvPr id="3" name="Content Placeholder 2"/>
          <p:cNvSpPr>
            <a:spLocks noGrp="1"/>
          </p:cNvSpPr>
          <p:nvPr>
            <p:ph idx="1"/>
          </p:nvPr>
        </p:nvSpPr>
        <p:spPr/>
        <p:txBody>
          <a:bodyPr/>
          <a:lstStyle/>
          <a:p>
            <a:r>
              <a:rPr lang="en-US" dirty="0" smtClean="0"/>
              <a:t>Continuous signal (analog) -&gt; discrete signal (digital)</a:t>
            </a:r>
          </a:p>
          <a:p>
            <a:r>
              <a:rPr lang="en-US" dirty="0" smtClean="0"/>
              <a:t>Spectrogram</a:t>
            </a:r>
          </a:p>
          <a:p>
            <a:endParaRPr lang="en-US" dirty="0"/>
          </a:p>
          <a:p>
            <a:endParaRPr lang="en-US" dirty="0"/>
          </a:p>
          <a:p>
            <a:endParaRPr lang="en-US" dirty="0" smtClean="0"/>
          </a:p>
          <a:p>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2"/>
          <a:stretch>
            <a:fillRect/>
          </a:stretch>
        </p:blipFill>
        <p:spPr>
          <a:xfrm>
            <a:off x="5416880" y="2349925"/>
            <a:ext cx="5372100" cy="3505200"/>
          </a:xfrm>
          <a:prstGeom prst="rect">
            <a:avLst/>
          </a:prstGeom>
        </p:spPr>
      </p:pic>
    </p:spTree>
    <p:extLst>
      <p:ext uri="{BB962C8B-B14F-4D97-AF65-F5344CB8AC3E}">
        <p14:creationId xmlns:p14="http://schemas.microsoft.com/office/powerpoint/2010/main" val="17926791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a:xfrm>
            <a:off x="5082821" y="292547"/>
            <a:ext cx="6281873" cy="5248622"/>
          </a:xfrm>
        </p:spPr>
        <p:txBody>
          <a:bodyPr/>
          <a:lstStyle/>
          <a:p>
            <a:r>
              <a:rPr lang="en-US" dirty="0" smtClean="0"/>
              <a:t>Phone (smallest discrete segment of sound)</a:t>
            </a:r>
            <a:endParaRPr lang="en-US" dirty="0"/>
          </a:p>
          <a:p>
            <a:r>
              <a:rPr lang="en-US" dirty="0" smtClean="0"/>
              <a:t>CMU Sphinx Dictionary (39 syllables)</a:t>
            </a:r>
            <a:endParaRPr lang="en-US" dirty="0"/>
          </a:p>
          <a:p>
            <a:endParaRPr lang="en-US" dirty="0" smtClean="0"/>
          </a:p>
          <a:p>
            <a:endParaRPr lang="en-US" dirty="0"/>
          </a:p>
          <a:p>
            <a:endParaRPr lang="en-US" dirty="0" smtClean="0"/>
          </a:p>
          <a:p>
            <a:endParaRPr lang="en-US" dirty="0" smtClean="0"/>
          </a:p>
          <a:p>
            <a:endParaRPr lang="en-US" dirty="0"/>
          </a:p>
        </p:txBody>
      </p:sp>
      <p:pic>
        <p:nvPicPr>
          <p:cNvPr id="5" name="Picture 4"/>
          <p:cNvPicPr/>
          <p:nvPr/>
        </p:nvPicPr>
        <p:blipFill rotWithShape="1">
          <a:blip r:embed="rId2">
            <a:extLst>
              <a:ext uri="{28A0092B-C50C-407E-A947-70E740481C1C}">
                <a14:useLocalDpi xmlns:a14="http://schemas.microsoft.com/office/drawing/2010/main" val="0"/>
              </a:ext>
            </a:extLst>
          </a:blip>
          <a:srcRect r="1416" b="48675"/>
          <a:stretch/>
        </p:blipFill>
        <p:spPr>
          <a:xfrm>
            <a:off x="5336485" y="2349925"/>
            <a:ext cx="2281167" cy="2875841"/>
          </a:xfrm>
          <a:prstGeom prst="rect">
            <a:avLst/>
          </a:prstGeom>
        </p:spPr>
      </p:pic>
      <p:pic>
        <p:nvPicPr>
          <p:cNvPr id="6" name="Picture 5"/>
          <p:cNvPicPr/>
          <p:nvPr/>
        </p:nvPicPr>
        <p:blipFill rotWithShape="1">
          <a:blip r:embed="rId2">
            <a:extLst>
              <a:ext uri="{28A0092B-C50C-407E-A947-70E740481C1C}">
                <a14:useLocalDpi xmlns:a14="http://schemas.microsoft.com/office/drawing/2010/main" val="0"/>
              </a:ext>
            </a:extLst>
          </a:blip>
          <a:srcRect t="51324" r="-2262"/>
          <a:stretch/>
        </p:blipFill>
        <p:spPr>
          <a:xfrm>
            <a:off x="7965258" y="2498367"/>
            <a:ext cx="2366273" cy="2727399"/>
          </a:xfrm>
          <a:prstGeom prst="rect">
            <a:avLst/>
          </a:prstGeom>
        </p:spPr>
      </p:pic>
    </p:spTree>
    <p:extLst>
      <p:ext uri="{BB962C8B-B14F-4D97-AF65-F5344CB8AC3E}">
        <p14:creationId xmlns:p14="http://schemas.microsoft.com/office/powerpoint/2010/main" val="362200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Recurrent Neural Networks</a:t>
            </a:r>
            <a:endParaRPr lang="en-US" dirty="0"/>
          </a:p>
        </p:txBody>
      </p:sp>
      <p:sp>
        <p:nvSpPr>
          <p:cNvPr id="3" name="Content Placeholder 2"/>
          <p:cNvSpPr>
            <a:spLocks noGrp="1"/>
          </p:cNvSpPr>
          <p:nvPr>
            <p:ph idx="1"/>
          </p:nvPr>
        </p:nvSpPr>
        <p:spPr/>
        <p:txBody>
          <a:bodyPr/>
          <a:lstStyle/>
          <a:p>
            <a:r>
              <a:rPr lang="en-US" dirty="0" smtClean="0"/>
              <a:t>Convolutional neural networks: order doesn't matter</a:t>
            </a:r>
          </a:p>
          <a:p>
            <a:r>
              <a:rPr lang="en-US" dirty="0" smtClean="0"/>
              <a:t>RNN: </a:t>
            </a:r>
          </a:p>
          <a:p>
            <a:pPr lvl="1"/>
            <a:r>
              <a:rPr lang="en-US" dirty="0"/>
              <a:t>A</a:t>
            </a:r>
            <a:r>
              <a:rPr lang="en-US" dirty="0" smtClean="0"/>
              <a:t> </a:t>
            </a:r>
            <a:r>
              <a:rPr lang="en-US" dirty="0"/>
              <a:t>neural network that has a memory that influences future </a:t>
            </a:r>
            <a:r>
              <a:rPr lang="en-US" dirty="0" smtClean="0"/>
              <a:t>predictions</a:t>
            </a:r>
          </a:p>
          <a:p>
            <a:pPr lvl="1"/>
            <a:r>
              <a:rPr lang="en-US" dirty="0" smtClean="0"/>
              <a:t>Output could be the input next round (notion of repetition)</a:t>
            </a:r>
          </a:p>
          <a:p>
            <a:pPr lvl="1"/>
            <a:r>
              <a:rPr lang="en-US" dirty="0" smtClean="0"/>
              <a:t>Order matters, can be used in language analysis and processing</a:t>
            </a:r>
            <a:endParaRPr lang="en-US" dirty="0"/>
          </a:p>
        </p:txBody>
      </p:sp>
    </p:spTree>
    <p:extLst>
      <p:ext uri="{BB962C8B-B14F-4D97-AF65-F5344CB8AC3E}">
        <p14:creationId xmlns:p14="http://schemas.microsoft.com/office/powerpoint/2010/main" val="15392824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Recurrent Neural Networks</a:t>
            </a:r>
          </a:p>
        </p:txBody>
      </p:sp>
      <p:pic>
        <p:nvPicPr>
          <p:cNvPr id="4" name="Content Placeholder 3"/>
          <p:cNvPicPr>
            <a:picLocks noGrp="1" noChangeAspect="1"/>
          </p:cNvPicPr>
          <p:nvPr>
            <p:ph idx="1"/>
          </p:nvPr>
        </p:nvPicPr>
        <p:blipFill>
          <a:blip r:embed="rId2"/>
          <a:stretch>
            <a:fillRect/>
          </a:stretch>
        </p:blipFill>
        <p:spPr>
          <a:xfrm>
            <a:off x="5118100" y="1520609"/>
            <a:ext cx="6281738" cy="3813606"/>
          </a:xfrm>
          <a:prstGeom prst="rect">
            <a:avLst/>
          </a:prstGeom>
        </p:spPr>
      </p:pic>
    </p:spTree>
    <p:extLst>
      <p:ext uri="{BB962C8B-B14F-4D97-AF65-F5344CB8AC3E}">
        <p14:creationId xmlns:p14="http://schemas.microsoft.com/office/powerpoint/2010/main" val="21316884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Outputs</a:t>
            </a:r>
            <a:endParaRPr lang="en-US" dirty="0"/>
          </a:p>
        </p:txBody>
      </p:sp>
      <p:pic>
        <p:nvPicPr>
          <p:cNvPr id="5" name="Picture 4"/>
          <p:cNvPicPr>
            <a:picLocks noChangeAspect="1"/>
          </p:cNvPicPr>
          <p:nvPr/>
        </p:nvPicPr>
        <p:blipFill>
          <a:blip r:embed="rId2"/>
          <a:stretch>
            <a:fillRect/>
          </a:stretch>
        </p:blipFill>
        <p:spPr>
          <a:xfrm>
            <a:off x="4958196" y="2165198"/>
            <a:ext cx="6940879" cy="1016000"/>
          </a:xfrm>
          <a:prstGeom prst="rect">
            <a:avLst/>
          </a:prstGeom>
        </p:spPr>
      </p:pic>
      <p:pic>
        <p:nvPicPr>
          <p:cNvPr id="6" name="Picture 5"/>
          <p:cNvPicPr>
            <a:picLocks noChangeAspect="1"/>
          </p:cNvPicPr>
          <p:nvPr/>
        </p:nvPicPr>
        <p:blipFill>
          <a:blip r:embed="rId3"/>
          <a:stretch>
            <a:fillRect/>
          </a:stretch>
        </p:blipFill>
        <p:spPr>
          <a:xfrm>
            <a:off x="4958196" y="3578146"/>
            <a:ext cx="6703373" cy="1028700"/>
          </a:xfrm>
          <a:prstGeom prst="rect">
            <a:avLst/>
          </a:prstGeom>
        </p:spPr>
      </p:pic>
    </p:spTree>
    <p:extLst>
      <p:ext uri="{BB962C8B-B14F-4D97-AF65-F5344CB8AC3E}">
        <p14:creationId xmlns:p14="http://schemas.microsoft.com/office/powerpoint/2010/main" val="817356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99010" y="2282922"/>
            <a:ext cx="7344816" cy="1752600"/>
          </a:xfrm>
        </p:spPr>
        <p:txBody>
          <a:bodyPr>
            <a:normAutofit/>
          </a:bodyPr>
          <a:lstStyle/>
          <a:p>
            <a:r>
              <a:rPr lang="en-IN" sz="3600" b="1" dirty="0">
                <a:solidFill>
                  <a:srgbClr val="FF0000"/>
                </a:solidFill>
              </a:rPr>
              <a:t>Time Series Analysis of Google Stocks</a:t>
            </a:r>
          </a:p>
        </p:txBody>
      </p:sp>
    </p:spTree>
    <p:extLst>
      <p:ext uri="{BB962C8B-B14F-4D97-AF65-F5344CB8AC3E}">
        <p14:creationId xmlns:p14="http://schemas.microsoft.com/office/powerpoint/2010/main" val="6278426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Topics</a:t>
            </a:r>
          </a:p>
        </p:txBody>
      </p:sp>
      <p:sp>
        <p:nvSpPr>
          <p:cNvPr id="3" name="Content Placeholder 2"/>
          <p:cNvSpPr>
            <a:spLocks noGrp="1"/>
          </p:cNvSpPr>
          <p:nvPr>
            <p:ph idx="1"/>
          </p:nvPr>
        </p:nvSpPr>
        <p:spPr/>
        <p:txBody>
          <a:bodyPr/>
          <a:lstStyle/>
          <a:p>
            <a:r>
              <a:rPr lang="en-IN" dirty="0" smtClean="0"/>
              <a:t>Exploratory Data Analysis</a:t>
            </a:r>
          </a:p>
          <a:p>
            <a:r>
              <a:rPr lang="en-IN" dirty="0" smtClean="0"/>
              <a:t>Indexing</a:t>
            </a:r>
          </a:p>
          <a:p>
            <a:r>
              <a:rPr lang="en-IN" dirty="0"/>
              <a:t>Stationarity </a:t>
            </a:r>
            <a:r>
              <a:rPr lang="en-IN" dirty="0" smtClean="0"/>
              <a:t>Test of </a:t>
            </a:r>
            <a:r>
              <a:rPr lang="en-IN" dirty="0"/>
              <a:t>a Time </a:t>
            </a:r>
            <a:r>
              <a:rPr lang="en-IN" dirty="0" smtClean="0"/>
              <a:t>Series</a:t>
            </a:r>
          </a:p>
          <a:p>
            <a:r>
              <a:rPr lang="en-IN" dirty="0" err="1" smtClean="0"/>
              <a:t>Stationarization</a:t>
            </a:r>
            <a:r>
              <a:rPr lang="en-IN" dirty="0" smtClean="0"/>
              <a:t> of Time Series</a:t>
            </a:r>
          </a:p>
          <a:p>
            <a:r>
              <a:rPr lang="en-IN" dirty="0" smtClean="0"/>
              <a:t>Autocorrelation &amp; Partial Correlation</a:t>
            </a:r>
          </a:p>
          <a:p>
            <a:r>
              <a:rPr lang="en-IN" dirty="0" smtClean="0"/>
              <a:t>Modelling techniques</a:t>
            </a:r>
            <a:endParaRPr lang="en-IN" dirty="0"/>
          </a:p>
        </p:txBody>
      </p:sp>
    </p:spTree>
    <p:extLst>
      <p:ext uri="{BB962C8B-B14F-4D97-AF65-F5344CB8AC3E}">
        <p14:creationId xmlns:p14="http://schemas.microsoft.com/office/powerpoint/2010/main" val="15640759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Exploratory Data Analysis</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27648" y="1340768"/>
            <a:ext cx="6048672" cy="417646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1770940" y="5682564"/>
            <a:ext cx="8640960" cy="461665"/>
          </a:xfrm>
          <a:prstGeom prst="rect">
            <a:avLst/>
          </a:prstGeom>
          <a:noFill/>
        </p:spPr>
        <p:txBody>
          <a:bodyPr wrap="square" rtlCol="0">
            <a:spAutoFit/>
          </a:bodyPr>
          <a:lstStyle/>
          <a:p>
            <a:pPr algn="ctr"/>
            <a:r>
              <a:rPr lang="en-IN" sz="2400" dirty="0"/>
              <a:t>A glimpse of the Google Stock dataset</a:t>
            </a:r>
          </a:p>
        </p:txBody>
      </p:sp>
    </p:spTree>
    <p:extLst>
      <p:ext uri="{BB962C8B-B14F-4D97-AF65-F5344CB8AC3E}">
        <p14:creationId xmlns:p14="http://schemas.microsoft.com/office/powerpoint/2010/main" val="773704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09EE5A-4F17-4BED-8A04-ECF156F0887D}"/>
              </a:ext>
            </a:extLst>
          </p:cNvPr>
          <p:cNvSpPr>
            <a:spLocks noGrp="1"/>
          </p:cNvSpPr>
          <p:nvPr>
            <p:ph type="title"/>
          </p:nvPr>
        </p:nvSpPr>
        <p:spPr/>
        <p:txBody>
          <a:bodyPr/>
          <a:lstStyle/>
          <a:p>
            <a:r>
              <a:rPr lang="en-US" dirty="0"/>
              <a:t>A Regular CNN</a:t>
            </a:r>
          </a:p>
        </p:txBody>
      </p:sp>
      <p:pic>
        <p:nvPicPr>
          <p:cNvPr id="5" name="Content Placeholder 4">
            <a:extLst>
              <a:ext uri="{FF2B5EF4-FFF2-40B4-BE49-F238E27FC236}">
                <a16:creationId xmlns="" xmlns:a16="http://schemas.microsoft.com/office/drawing/2014/main" id="{DE1582DD-C4E1-46E9-B3D6-203FFA975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9707" y="1828800"/>
            <a:ext cx="7459436" cy="4351338"/>
          </a:xfrm>
        </p:spPr>
      </p:pic>
    </p:spTree>
    <p:extLst>
      <p:ext uri="{BB962C8B-B14F-4D97-AF65-F5344CB8AC3E}">
        <p14:creationId xmlns:p14="http://schemas.microsoft.com/office/powerpoint/2010/main" val="1722087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48680"/>
            <a:ext cx="8229600" cy="1143000"/>
          </a:xfrm>
        </p:spPr>
        <p:txBody>
          <a:bodyPr>
            <a:normAutofit/>
          </a:bodyPr>
          <a:lstStyle/>
          <a:p>
            <a:pPr marL="457200" indent="-457200">
              <a:buFont typeface="Wingdings" panose="05000000000000000000" pitchFamily="2" charset="2"/>
              <a:buChar char="§"/>
            </a:pPr>
            <a:r>
              <a:rPr lang="en-IN" sz="2800" dirty="0"/>
              <a:t>The Closing stocks of Google over the years</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7658" y="1700808"/>
            <a:ext cx="7394767" cy="42484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68240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981200" y="764704"/>
                <a:ext cx="8229600" cy="1143000"/>
              </a:xfrm>
            </p:spPr>
            <p:txBody>
              <a:bodyPr>
                <a:noAutofit/>
              </a:bodyPr>
              <a:lstStyle/>
              <a:p>
                <a:pPr marL="571500" indent="-571500">
                  <a:buFont typeface="Wingdings" panose="05000000000000000000" pitchFamily="2" charset="2"/>
                  <a:buChar char="§"/>
                </a:pPr>
                <a:r>
                  <a:rPr lang="en-IN" sz="3600" dirty="0"/>
                  <a:t>Stock’s return since the beginning of the period of interest.</a:t>
                </a:r>
                <a:br>
                  <a:rPr lang="en-IN" sz="3600" dirty="0"/>
                </a:br>
                <a14:m>
                  <m:oMath xmlns:m="http://schemas.openxmlformats.org/officeDocument/2006/math">
                    <m:sSub>
                      <m:sSubPr>
                        <m:ctrlPr>
                          <a:rPr lang="en-IN" sz="3600" i="1">
                            <a:latin typeface="Cambria Math" charset="0"/>
                          </a:rPr>
                        </m:ctrlPr>
                      </m:sSubPr>
                      <m:e>
                        <m:r>
                          <a:rPr lang="en-IN" sz="3600" i="1">
                            <a:latin typeface="Cambria Math"/>
                          </a:rPr>
                          <m:t>𝑟𝑒𝑡𝑢𝑟𝑛</m:t>
                        </m:r>
                      </m:e>
                      <m:sub>
                        <m:r>
                          <a:rPr lang="en-IN" sz="3600" i="1">
                            <a:latin typeface="Cambria Math"/>
                          </a:rPr>
                          <m:t>𝑡</m:t>
                        </m:r>
                        <m:r>
                          <a:rPr lang="en-IN" sz="3600" i="1">
                            <a:latin typeface="Cambria Math"/>
                          </a:rPr>
                          <m:t>,0</m:t>
                        </m:r>
                      </m:sub>
                    </m:sSub>
                    <m:r>
                      <a:rPr lang="en-IN" sz="3600" i="1">
                        <a:latin typeface="Cambria Math"/>
                      </a:rPr>
                      <m:t>=</m:t>
                    </m:r>
                    <m:f>
                      <m:fPr>
                        <m:ctrlPr>
                          <a:rPr lang="en-IN" sz="3600" i="1">
                            <a:latin typeface="Cambria Math" charset="0"/>
                          </a:rPr>
                        </m:ctrlPr>
                      </m:fPr>
                      <m:num>
                        <m:sSub>
                          <m:sSubPr>
                            <m:ctrlPr>
                              <a:rPr lang="en-IN" sz="3600" i="1">
                                <a:latin typeface="Cambria Math" charset="0"/>
                              </a:rPr>
                            </m:ctrlPr>
                          </m:sSubPr>
                          <m:e>
                            <m:r>
                              <a:rPr lang="en-IN" sz="3600" i="1">
                                <a:latin typeface="Cambria Math"/>
                              </a:rPr>
                              <m:t>𝑝𝑟𝑖𝑐𝑒</m:t>
                            </m:r>
                          </m:e>
                          <m:sub>
                            <m:r>
                              <a:rPr lang="en-IN" sz="3600" i="1">
                                <a:latin typeface="Cambria Math"/>
                              </a:rPr>
                              <m:t>𝑡</m:t>
                            </m:r>
                          </m:sub>
                        </m:sSub>
                      </m:num>
                      <m:den>
                        <m:sSub>
                          <m:sSubPr>
                            <m:ctrlPr>
                              <a:rPr lang="en-IN" sz="3600" i="1">
                                <a:latin typeface="Cambria Math" charset="0"/>
                              </a:rPr>
                            </m:ctrlPr>
                          </m:sSubPr>
                          <m:e>
                            <m:r>
                              <a:rPr lang="en-IN" sz="3600" i="1">
                                <a:latin typeface="Cambria Math"/>
                              </a:rPr>
                              <m:t>𝑝𝑟𝑖𝑐𝑒</m:t>
                            </m:r>
                          </m:e>
                          <m:sub>
                            <m:r>
                              <a:rPr lang="en-IN" sz="3600" i="1">
                                <a:latin typeface="Cambria Math"/>
                              </a:rPr>
                              <m:t>0</m:t>
                            </m:r>
                          </m:sub>
                        </m:sSub>
                      </m:den>
                    </m:f>
                  </m:oMath>
                </a14:m>
                <a:endParaRPr lang="en-IN" sz="36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764704"/>
                <a:ext cx="8229600" cy="1143000"/>
              </a:xfrm>
              <a:blipFill rotWithShape="1">
                <a:blip r:embed="rId2"/>
                <a:stretch>
                  <a:fillRect l="-1926" t="-58511" r="-3111" b="-46809"/>
                </a:stretch>
              </a:blipFill>
            </p:spPr>
            <p:txBody>
              <a:bodyPr/>
              <a:lstStyle/>
              <a:p>
                <a:r>
                  <a:rPr lang="en-IN">
                    <a:noFill/>
                  </a:rPr>
                  <a:t> </a:t>
                </a:r>
              </a:p>
            </p:txBody>
          </p:sp>
        </mc:Fallback>
      </mc:AlternateContent>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780929"/>
            <a:ext cx="914400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91959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Indexing</a:t>
            </a:r>
            <a:endParaRPr lang="en-IN"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79576" y="1628800"/>
            <a:ext cx="7920880" cy="23042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3719736" y="3429000"/>
            <a:ext cx="237626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48520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864" y="-243408"/>
            <a:ext cx="8229600" cy="1143000"/>
          </a:xfrm>
        </p:spPr>
        <p:txBody>
          <a:bodyPr/>
          <a:lstStyle/>
          <a:p>
            <a:r>
              <a:rPr lang="en-IN" dirty="0" smtClean="0"/>
              <a:t>Stationarity Test of a Time Series</a:t>
            </a:r>
            <a:endParaRPr lang="en-IN"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3512" y="620689"/>
            <a:ext cx="8964488" cy="470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583832" y="5069502"/>
            <a:ext cx="3635896" cy="1815882"/>
          </a:xfrm>
          <a:prstGeom prst="rect">
            <a:avLst/>
          </a:prstGeom>
        </p:spPr>
        <p:txBody>
          <a:bodyPr wrap="square">
            <a:spAutoFit/>
          </a:bodyPr>
          <a:lstStyle/>
          <a:p>
            <a:r>
              <a:rPr lang="en-IN" sz="1400" b="1" dirty="0"/>
              <a:t>Results of Dickey-Fuller Test: </a:t>
            </a:r>
          </a:p>
          <a:p>
            <a:r>
              <a:rPr lang="en-IN" sz="1400" b="1" dirty="0"/>
              <a:t>Test Statistic -0.857278 </a:t>
            </a:r>
          </a:p>
          <a:p>
            <a:r>
              <a:rPr lang="en-IN" sz="1400" b="1" dirty="0"/>
              <a:t>p-value 0.801716 </a:t>
            </a:r>
          </a:p>
          <a:p>
            <a:r>
              <a:rPr lang="en-IN" sz="1400" b="1" dirty="0"/>
              <a:t>#Lags Used 0.000000 </a:t>
            </a:r>
          </a:p>
          <a:p>
            <a:r>
              <a:rPr lang="en-IN" sz="1400" b="1" dirty="0"/>
              <a:t>Number of Observations Used 1257.000000 </a:t>
            </a:r>
          </a:p>
          <a:p>
            <a:r>
              <a:rPr lang="en-IN" sz="1400" b="1" dirty="0"/>
              <a:t>Critical Value (1%) -3.435563 </a:t>
            </a:r>
          </a:p>
          <a:p>
            <a:r>
              <a:rPr lang="en-IN" sz="1400" b="1" dirty="0"/>
              <a:t>Critical Value (5%) -2.863842 </a:t>
            </a:r>
          </a:p>
          <a:p>
            <a:r>
              <a:rPr lang="en-IN" sz="1400" b="1" dirty="0"/>
              <a:t>Critical Value (10%) -2.567996 </a:t>
            </a:r>
            <a:r>
              <a:rPr lang="en-IN" sz="1400" b="1" dirty="0" err="1"/>
              <a:t>dtype</a:t>
            </a:r>
            <a:r>
              <a:rPr lang="en-IN" sz="1400" b="1" dirty="0"/>
              <a:t>: float64</a:t>
            </a:r>
          </a:p>
        </p:txBody>
      </p:sp>
    </p:spTree>
    <p:extLst>
      <p:ext uri="{BB962C8B-B14F-4D97-AF65-F5344CB8AC3E}">
        <p14:creationId xmlns:p14="http://schemas.microsoft.com/office/powerpoint/2010/main" val="8107200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2272"/>
            <a:ext cx="8229600" cy="1143000"/>
          </a:xfrm>
        </p:spPr>
        <p:txBody>
          <a:bodyPr>
            <a:normAutofit/>
          </a:bodyPr>
          <a:lstStyle/>
          <a:p>
            <a:r>
              <a:rPr lang="en-IN" dirty="0" err="1" smtClean="0"/>
              <a:t>Stationarization</a:t>
            </a:r>
            <a:r>
              <a:rPr lang="en-IN" dirty="0" smtClean="0"/>
              <a:t> of Time Series</a:t>
            </a:r>
            <a:endParaRPr lang="en-IN"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8803" y="764705"/>
            <a:ext cx="8934394" cy="4824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655840" y="5315724"/>
            <a:ext cx="4057956" cy="1569660"/>
          </a:xfrm>
          <a:prstGeom prst="rect">
            <a:avLst/>
          </a:prstGeom>
        </p:spPr>
        <p:txBody>
          <a:bodyPr wrap="square">
            <a:spAutoFit/>
          </a:bodyPr>
          <a:lstStyle/>
          <a:p>
            <a:r>
              <a:rPr lang="en-IN" sz="1200" b="1" dirty="0"/>
              <a:t>Results of Dickey-Fuller Test: </a:t>
            </a:r>
          </a:p>
          <a:p>
            <a:r>
              <a:rPr lang="en-IN" sz="1200" b="1" dirty="0"/>
              <a:t>Test Statistic -7.689021e+00 </a:t>
            </a:r>
          </a:p>
          <a:p>
            <a:r>
              <a:rPr lang="en-IN" sz="1200" b="1" dirty="0"/>
              <a:t>p-value 1.435759e-11 </a:t>
            </a:r>
          </a:p>
          <a:p>
            <a:r>
              <a:rPr lang="en-IN" sz="1200" b="1" dirty="0"/>
              <a:t>#Lags Used 1.100000e+01 </a:t>
            </a:r>
          </a:p>
          <a:p>
            <a:r>
              <a:rPr lang="en-IN" sz="1200" b="1" dirty="0"/>
              <a:t>Number of Observations Used 1.235000e+03 </a:t>
            </a:r>
          </a:p>
          <a:p>
            <a:r>
              <a:rPr lang="en-IN" sz="1200" b="1" dirty="0"/>
              <a:t>Critical Value (1%) -3.435656e+00 </a:t>
            </a:r>
          </a:p>
          <a:p>
            <a:r>
              <a:rPr lang="en-IN" sz="1200" b="1" dirty="0"/>
              <a:t>Critical Value (5%) -2.863883e+00 </a:t>
            </a:r>
          </a:p>
          <a:p>
            <a:r>
              <a:rPr lang="en-IN" sz="1200" b="1" dirty="0"/>
              <a:t>Critical Value (10%) -2.568018e+00 </a:t>
            </a:r>
            <a:r>
              <a:rPr lang="en-IN" sz="1200" b="1" dirty="0" err="1"/>
              <a:t>dtype</a:t>
            </a:r>
            <a:r>
              <a:rPr lang="en-IN" sz="1200" b="1" dirty="0"/>
              <a:t>: float64 </a:t>
            </a:r>
          </a:p>
        </p:txBody>
      </p:sp>
    </p:spTree>
    <p:extLst>
      <p:ext uri="{BB962C8B-B14F-4D97-AF65-F5344CB8AC3E}">
        <p14:creationId xmlns:p14="http://schemas.microsoft.com/office/powerpoint/2010/main" val="21364137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71400"/>
            <a:ext cx="8229600" cy="1143000"/>
          </a:xfrm>
        </p:spPr>
        <p:txBody>
          <a:bodyPr>
            <a:normAutofit/>
          </a:bodyPr>
          <a:lstStyle/>
          <a:p>
            <a:r>
              <a:rPr lang="en-IN" sz="3600" b="1" dirty="0"/>
              <a:t>Exponentially Weighted Moving Average</a:t>
            </a:r>
            <a:endParaRPr lang="en-IN" sz="3600"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908721"/>
            <a:ext cx="8229600" cy="4053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620689"/>
            <a:ext cx="9144000" cy="4763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655840" y="5288340"/>
            <a:ext cx="4572000" cy="1569660"/>
          </a:xfrm>
          <a:prstGeom prst="rect">
            <a:avLst/>
          </a:prstGeom>
        </p:spPr>
        <p:txBody>
          <a:bodyPr>
            <a:spAutoFit/>
          </a:bodyPr>
          <a:lstStyle/>
          <a:p>
            <a:r>
              <a:rPr lang="en-IN" sz="1200" b="1" dirty="0"/>
              <a:t>Results of Dickey-Fuller Test: </a:t>
            </a:r>
          </a:p>
          <a:p>
            <a:r>
              <a:rPr lang="en-IN" sz="1200" b="1" dirty="0"/>
              <a:t>Test Statistic -6.954230e+00 </a:t>
            </a:r>
          </a:p>
          <a:p>
            <a:r>
              <a:rPr lang="en-IN" sz="1200" b="1" dirty="0"/>
              <a:t>p-value 9.519708e-10 </a:t>
            </a:r>
          </a:p>
          <a:p>
            <a:r>
              <a:rPr lang="en-IN" sz="1200" b="1" dirty="0"/>
              <a:t>#Lags Used 0.000000e+00 </a:t>
            </a:r>
          </a:p>
          <a:p>
            <a:r>
              <a:rPr lang="en-IN" sz="1200" b="1" dirty="0"/>
              <a:t>Number of Observations Used 1.257000e+03 Critical Value (1%) -3.435563e+00 </a:t>
            </a:r>
          </a:p>
          <a:p>
            <a:r>
              <a:rPr lang="en-IN" sz="1200" b="1" dirty="0"/>
              <a:t>Critical Value (5%) -2.863842e+00 </a:t>
            </a:r>
          </a:p>
          <a:p>
            <a:r>
              <a:rPr lang="en-IN" sz="1200" b="1" dirty="0"/>
              <a:t>Critical Value (10%) -2.567996e+00 </a:t>
            </a:r>
            <a:r>
              <a:rPr lang="en-IN" sz="1200" b="1" dirty="0" err="1"/>
              <a:t>dtype</a:t>
            </a:r>
            <a:r>
              <a:rPr lang="en-IN" sz="1200" b="1" dirty="0"/>
              <a:t>: float64</a:t>
            </a:r>
          </a:p>
        </p:txBody>
      </p:sp>
    </p:spTree>
    <p:extLst>
      <p:ext uri="{BB962C8B-B14F-4D97-AF65-F5344CB8AC3E}">
        <p14:creationId xmlns:p14="http://schemas.microsoft.com/office/powerpoint/2010/main" val="77866293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2272"/>
            <a:ext cx="8229600" cy="1143000"/>
          </a:xfrm>
        </p:spPr>
        <p:txBody>
          <a:bodyPr>
            <a:normAutofit/>
          </a:bodyPr>
          <a:lstStyle/>
          <a:p>
            <a:r>
              <a:rPr lang="en-IN" sz="4000" dirty="0"/>
              <a:t>Differencing Techniques</a:t>
            </a:r>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31504" y="692697"/>
            <a:ext cx="8928992" cy="430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655840" y="4869160"/>
            <a:ext cx="4572000" cy="1815882"/>
          </a:xfrm>
          <a:prstGeom prst="rect">
            <a:avLst/>
          </a:prstGeom>
        </p:spPr>
        <p:txBody>
          <a:bodyPr>
            <a:spAutoFit/>
          </a:bodyPr>
          <a:lstStyle/>
          <a:p>
            <a:r>
              <a:rPr lang="en-IN" sz="1400" b="1" dirty="0"/>
              <a:t>Results of Dickey-Fuller Test: </a:t>
            </a:r>
          </a:p>
          <a:p>
            <a:r>
              <a:rPr lang="en-IN" sz="1400" b="1" dirty="0"/>
              <a:t>Test Statistic -35.230852 </a:t>
            </a:r>
          </a:p>
          <a:p>
            <a:r>
              <a:rPr lang="en-IN" sz="1400" b="1" dirty="0"/>
              <a:t>p-value 0.000000 </a:t>
            </a:r>
          </a:p>
          <a:p>
            <a:r>
              <a:rPr lang="en-IN" sz="1400" b="1" dirty="0"/>
              <a:t>#Lags Used 0.000000 </a:t>
            </a:r>
          </a:p>
          <a:p>
            <a:r>
              <a:rPr lang="en-IN" sz="1400" b="1" dirty="0"/>
              <a:t>Number of Observations Used 1256.000000 Critical Value (1%) -3.435567 </a:t>
            </a:r>
          </a:p>
          <a:p>
            <a:r>
              <a:rPr lang="en-IN" sz="1400" b="1" dirty="0"/>
              <a:t>Critical Value (5%) -2.863844 </a:t>
            </a:r>
          </a:p>
          <a:p>
            <a:r>
              <a:rPr lang="en-IN" sz="1400" b="1" dirty="0"/>
              <a:t>Critical Value (10%) -2.567997 </a:t>
            </a:r>
            <a:r>
              <a:rPr lang="en-IN" sz="1400" b="1" dirty="0" err="1"/>
              <a:t>dtype</a:t>
            </a:r>
            <a:r>
              <a:rPr lang="en-IN" sz="1400" b="1" dirty="0"/>
              <a:t>: float64</a:t>
            </a:r>
          </a:p>
        </p:txBody>
      </p:sp>
    </p:spTree>
    <p:extLst>
      <p:ext uri="{BB962C8B-B14F-4D97-AF65-F5344CB8AC3E}">
        <p14:creationId xmlns:p14="http://schemas.microsoft.com/office/powerpoint/2010/main" val="22263734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Decomposition</a:t>
            </a:r>
            <a:endParaRPr lang="en-IN"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9496" y="1440160"/>
            <a:ext cx="9036496" cy="5301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44246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15416"/>
            <a:ext cx="8229600" cy="1143000"/>
          </a:xfrm>
        </p:spPr>
        <p:txBody>
          <a:bodyPr/>
          <a:lstStyle/>
          <a:p>
            <a:r>
              <a:rPr lang="en-IN" dirty="0" smtClean="0"/>
              <a:t>Stationarity Of Residuals</a:t>
            </a:r>
            <a:endParaRPr lang="en-IN"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1504" y="620688"/>
            <a:ext cx="8928992" cy="4229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639428" y="4925486"/>
            <a:ext cx="4572000" cy="1815882"/>
          </a:xfrm>
          <a:prstGeom prst="rect">
            <a:avLst/>
          </a:prstGeom>
        </p:spPr>
        <p:txBody>
          <a:bodyPr>
            <a:spAutoFit/>
          </a:bodyPr>
          <a:lstStyle/>
          <a:p>
            <a:r>
              <a:rPr lang="en-IN" sz="1400" b="1" dirty="0"/>
              <a:t>Results of Dickey-Fuller Test: </a:t>
            </a:r>
          </a:p>
          <a:p>
            <a:r>
              <a:rPr lang="en-IN" sz="1400" b="1" dirty="0"/>
              <a:t>Test Statistic -9.694016e+00 </a:t>
            </a:r>
          </a:p>
          <a:p>
            <a:r>
              <a:rPr lang="en-IN" sz="1400" b="1" dirty="0"/>
              <a:t>p-value 1.116803e-16 </a:t>
            </a:r>
          </a:p>
          <a:p>
            <a:r>
              <a:rPr lang="en-IN" sz="1400" b="1" dirty="0"/>
              <a:t>#Lags Used 2.000000e+01 </a:t>
            </a:r>
          </a:p>
          <a:p>
            <a:r>
              <a:rPr lang="en-IN" sz="1400" b="1" dirty="0"/>
              <a:t>Number of Observations Used 1.187000e+03 Critical Value (1%) -3.435871e+00 </a:t>
            </a:r>
          </a:p>
          <a:p>
            <a:r>
              <a:rPr lang="en-IN" sz="1400" b="1" dirty="0"/>
              <a:t>Critical Value (5%) -2.863978e+00 </a:t>
            </a:r>
          </a:p>
          <a:p>
            <a:r>
              <a:rPr lang="en-IN" sz="1400" b="1" dirty="0"/>
              <a:t>Critical Value (10%) -2.568068e+00 </a:t>
            </a:r>
            <a:r>
              <a:rPr lang="en-IN" sz="1400" b="1" dirty="0" err="1"/>
              <a:t>dtype</a:t>
            </a:r>
            <a:r>
              <a:rPr lang="en-IN" sz="1400" b="1" dirty="0"/>
              <a:t>: float64</a:t>
            </a:r>
          </a:p>
        </p:txBody>
      </p:sp>
    </p:spTree>
    <p:extLst>
      <p:ext uri="{BB962C8B-B14F-4D97-AF65-F5344CB8AC3E}">
        <p14:creationId xmlns:p14="http://schemas.microsoft.com/office/powerpoint/2010/main" val="167278342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Autocorrelation</a:t>
            </a:r>
            <a:endParaRPr lang="en-IN"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7689" y="1268760"/>
            <a:ext cx="5181795" cy="5460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25170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1635</TotalTime>
  <Words>3927</Words>
  <Application>Microsoft Macintosh PowerPoint</Application>
  <PresentationFormat>Widescreen</PresentationFormat>
  <Paragraphs>539</Paragraphs>
  <Slides>100</Slides>
  <Notes>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Arial</vt:lpstr>
      <vt:lpstr>Calibri</vt:lpstr>
      <vt:lpstr>Calibri Light</vt:lpstr>
      <vt:lpstr>Cambria Math</vt:lpstr>
      <vt:lpstr>Courier New</vt:lpstr>
      <vt:lpstr>ＭＳ Ｐゴシック</vt:lpstr>
      <vt:lpstr>Times New Roman</vt:lpstr>
      <vt:lpstr>Wingdings</vt:lpstr>
      <vt:lpstr>宋体</vt:lpstr>
      <vt:lpstr>Office Theme</vt:lpstr>
      <vt:lpstr>Machine Learning Research</vt:lpstr>
      <vt:lpstr>Object Detection Mobile App for Visually Impaired </vt:lpstr>
      <vt:lpstr>Applications of Computer Vision</vt:lpstr>
      <vt:lpstr>Applications of Computer Vision</vt:lpstr>
      <vt:lpstr>Major Objectives</vt:lpstr>
      <vt:lpstr>Evaluation metrics:</vt:lpstr>
      <vt:lpstr>Current models</vt:lpstr>
      <vt:lpstr>Problem at hand</vt:lpstr>
      <vt:lpstr>A Regular CNN</vt:lpstr>
      <vt:lpstr>Our Approach</vt:lpstr>
      <vt:lpstr>Why do this?</vt:lpstr>
      <vt:lpstr>Initial model’s demo</vt:lpstr>
      <vt:lpstr>Can we make it even better?</vt:lpstr>
      <vt:lpstr>Things we looked at:</vt:lpstr>
      <vt:lpstr>Things we looked at:</vt:lpstr>
      <vt:lpstr>Other techniques</vt:lpstr>
      <vt:lpstr>Our Solution</vt:lpstr>
      <vt:lpstr>Issues</vt:lpstr>
      <vt:lpstr>Workflow</vt:lpstr>
      <vt:lpstr>Convolution Layers</vt:lpstr>
      <vt:lpstr>Hardware</vt:lpstr>
      <vt:lpstr>Result</vt:lpstr>
      <vt:lpstr>PowerPoint Presentation</vt:lpstr>
      <vt:lpstr>Self Driving Cars</vt:lpstr>
      <vt:lpstr>PROBLEM STATEMENT</vt:lpstr>
      <vt:lpstr>APPROACH</vt:lpstr>
      <vt:lpstr>NVIDIA MODEL FOR DATA GENERATION</vt:lpstr>
      <vt:lpstr>Software Design</vt:lpstr>
      <vt:lpstr>Reference</vt:lpstr>
      <vt:lpstr>PowerPoint Presentation</vt:lpstr>
      <vt:lpstr>Abstract</vt:lpstr>
      <vt:lpstr>Introduction</vt:lpstr>
      <vt:lpstr>Approach to Obtaining the Uber Dataset</vt:lpstr>
      <vt:lpstr>Approach to Obtaining the Uber Dataset</vt:lpstr>
      <vt:lpstr>Approach to Obtaining the Uber Dataset</vt:lpstr>
      <vt:lpstr>Time series analysis</vt:lpstr>
      <vt:lpstr>Time series analysis</vt:lpstr>
      <vt:lpstr>Time series analysis</vt:lpstr>
      <vt:lpstr>Time series analysis</vt:lpstr>
      <vt:lpstr>Time series analysis</vt:lpstr>
      <vt:lpstr>supervised Learning Employed</vt:lpstr>
      <vt:lpstr>Supervised Learning Result Analysis</vt:lpstr>
      <vt:lpstr>List of qualifiers used for best method prediction in confusion matrix</vt:lpstr>
      <vt:lpstr>List of qualifiers used for best method prediction in classification report: </vt:lpstr>
      <vt:lpstr>Trends observed</vt:lpstr>
      <vt:lpstr>Trends observed</vt:lpstr>
      <vt:lpstr>Trends observed</vt:lpstr>
      <vt:lpstr>Trends observed</vt:lpstr>
      <vt:lpstr>Trends observed</vt:lpstr>
      <vt:lpstr>Trends observed</vt:lpstr>
      <vt:lpstr>Music Generation using RBM and TensorFlow </vt:lpstr>
      <vt:lpstr>Introduction</vt:lpstr>
      <vt:lpstr>Motivation</vt:lpstr>
      <vt:lpstr>Audio Data</vt:lpstr>
      <vt:lpstr>Audio wave</vt:lpstr>
      <vt:lpstr>Musical Instrument Digital Interface (midi)</vt:lpstr>
      <vt:lpstr>PowerPoint Presentation</vt:lpstr>
      <vt:lpstr>Train Data (.midi)</vt:lpstr>
      <vt:lpstr>Generative Models</vt:lpstr>
      <vt:lpstr>Sound from Recurrent Neural Networks</vt:lpstr>
      <vt:lpstr>Restricted Boltzmann Machine</vt:lpstr>
      <vt:lpstr>PowerPoint Presentation</vt:lpstr>
      <vt:lpstr>Python Libraries</vt:lpstr>
      <vt:lpstr>Initialising the parameters in TensorFlow </vt:lpstr>
      <vt:lpstr>Updating the input parameters based on the difference between the samples that we drew and original values </vt:lpstr>
      <vt:lpstr>Training the model by using each music file (.midi) as input </vt:lpstr>
      <vt:lpstr>References</vt:lpstr>
      <vt:lpstr>Twitter Sentiment Analysis to identify negative feedbacks</vt:lpstr>
      <vt:lpstr>Abstract</vt:lpstr>
      <vt:lpstr>Introduction</vt:lpstr>
      <vt:lpstr>Background</vt:lpstr>
      <vt:lpstr>Approach</vt:lpstr>
      <vt:lpstr>Dataset</vt:lpstr>
      <vt:lpstr>Methodology</vt:lpstr>
      <vt:lpstr>Methodology (Cont’d)</vt:lpstr>
      <vt:lpstr>Methodology (Cont’d)</vt:lpstr>
      <vt:lpstr>Methodology (Cont’d)</vt:lpstr>
      <vt:lpstr>References</vt:lpstr>
      <vt:lpstr>Speech Recognition: Deep Learning and  Existing API Comparison </vt:lpstr>
      <vt:lpstr>Inspiration</vt:lpstr>
      <vt:lpstr>Singals</vt:lpstr>
      <vt:lpstr>Signals</vt:lpstr>
      <vt:lpstr>Analysis</vt:lpstr>
      <vt:lpstr> Recurrent Neural Networks</vt:lpstr>
      <vt:lpstr> Recurrent Neural Networks</vt:lpstr>
      <vt:lpstr>API Outputs</vt:lpstr>
      <vt:lpstr>PowerPoint Presentation</vt:lpstr>
      <vt:lpstr>Topics</vt:lpstr>
      <vt:lpstr>Exploratory Data Analysis</vt:lpstr>
      <vt:lpstr>The Closing stocks of Google over the years</vt:lpstr>
      <vt:lpstr>Stock’s return since the beginning of the period of interest. 〖return〗_(t,0)=〖price〗_t/〖price〗_0 </vt:lpstr>
      <vt:lpstr>Indexing</vt:lpstr>
      <vt:lpstr>Stationarity Test of a Time Series</vt:lpstr>
      <vt:lpstr>Stationarization of Time Series</vt:lpstr>
      <vt:lpstr>Exponentially Weighted Moving Average</vt:lpstr>
      <vt:lpstr>Differencing Techniques</vt:lpstr>
      <vt:lpstr>Decomposition</vt:lpstr>
      <vt:lpstr>Stationarity Of Residuals</vt:lpstr>
      <vt:lpstr>Autocorrelation</vt:lpstr>
      <vt:lpstr>Database Design Process</vt:lpstr>
    </vt:vector>
  </TitlesOfParts>
  <Company>CCIS - Northeastern University</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 Brown</dc:creator>
  <cp:lastModifiedBy>Microsoft Office User</cp:lastModifiedBy>
  <cp:revision>67</cp:revision>
  <dcterms:created xsi:type="dcterms:W3CDTF">2013-09-03T20:38:17Z</dcterms:created>
  <dcterms:modified xsi:type="dcterms:W3CDTF">2018-01-22T19:23:14Z</dcterms:modified>
</cp:coreProperties>
</file>